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90" r:id="rId4"/>
    <p:sldId id="264" r:id="rId5"/>
    <p:sldId id="268" r:id="rId6"/>
    <p:sldId id="261" r:id="rId7"/>
    <p:sldId id="278" r:id="rId8"/>
    <p:sldId id="281" r:id="rId9"/>
    <p:sldId id="282" r:id="rId10"/>
    <p:sldId id="259" r:id="rId11"/>
    <p:sldId id="263" r:id="rId12"/>
    <p:sldId id="269" r:id="rId13"/>
    <p:sldId id="270" r:id="rId14"/>
    <p:sldId id="272" r:id="rId15"/>
    <p:sldId id="271" r:id="rId16"/>
    <p:sldId id="273" r:id="rId17"/>
    <p:sldId id="274" r:id="rId18"/>
    <p:sldId id="275" r:id="rId19"/>
    <p:sldId id="276" r:id="rId20"/>
    <p:sldId id="277" r:id="rId21"/>
    <p:sldId id="288" r:id="rId22"/>
    <p:sldId id="279" r:id="rId23"/>
    <p:sldId id="283" r:id="rId24"/>
    <p:sldId id="284" r:id="rId25"/>
    <p:sldId id="280" r:id="rId26"/>
    <p:sldId id="287" r:id="rId27"/>
    <p:sldId id="291" r:id="rId28"/>
    <p:sldId id="289" r:id="rId29"/>
    <p:sldId id="285"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85" autoAdjust="0"/>
    <p:restoredTop sz="94660"/>
  </p:normalViewPr>
  <p:slideViewPr>
    <p:cSldViewPr snapToGrid="0">
      <p:cViewPr varScale="1">
        <p:scale>
          <a:sx n="68" d="100"/>
          <a:sy n="68"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leeftijd</a:t>
            </a:r>
            <a:r>
              <a:rPr lang="en-US" dirty="0"/>
              <a:t> </a:t>
            </a:r>
            <a:r>
              <a:rPr lang="en-US" dirty="0" err="1"/>
              <a:t>geënquêteerden</a:t>
            </a:r>
            <a:r>
              <a:rPr lang="en-US" dirty="0"/>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col"/>
        <c:grouping val="clustered"/>
        <c:varyColors val="0"/>
        <c:ser>
          <c:idx val="0"/>
          <c:order val="0"/>
          <c:tx>
            <c:strRef>
              <c:f>Blad1!$B$1</c:f>
              <c:strCache>
                <c:ptCount val="1"/>
                <c:pt idx="0">
                  <c:v>Leeftijd in jaren</c:v>
                </c:pt>
              </c:strCache>
            </c:strRef>
          </c:tx>
          <c:spPr>
            <a:solidFill>
              <a:schemeClr val="accent6">
                <a:lumMod val="75000"/>
              </a:schemeClr>
            </a:solidFill>
            <a:ln>
              <a:noFill/>
            </a:ln>
            <a:effectLst/>
          </c:spPr>
          <c:invertIfNegative val="0"/>
          <c:cat>
            <c:strRef>
              <c:f>Blad1!$A$2:$A$8</c:f>
              <c:strCache>
                <c:ptCount val="7"/>
                <c:pt idx="0">
                  <c:v>16 jr</c:v>
                </c:pt>
                <c:pt idx="1">
                  <c:v>17 jr</c:v>
                </c:pt>
                <c:pt idx="2">
                  <c:v>18 jr</c:v>
                </c:pt>
                <c:pt idx="3">
                  <c:v>19 jr</c:v>
                </c:pt>
                <c:pt idx="4">
                  <c:v>20 jr</c:v>
                </c:pt>
                <c:pt idx="5">
                  <c:v>21 jr</c:v>
                </c:pt>
                <c:pt idx="6">
                  <c:v>22 jr</c:v>
                </c:pt>
              </c:strCache>
            </c:strRef>
          </c:cat>
          <c:val>
            <c:numRef>
              <c:f>Blad1!$B$2:$B$8</c:f>
              <c:numCache>
                <c:formatCode>General</c:formatCode>
                <c:ptCount val="7"/>
                <c:pt idx="0">
                  <c:v>24</c:v>
                </c:pt>
                <c:pt idx="1">
                  <c:v>18</c:v>
                </c:pt>
                <c:pt idx="2">
                  <c:v>22</c:v>
                </c:pt>
                <c:pt idx="3">
                  <c:v>17</c:v>
                </c:pt>
                <c:pt idx="4">
                  <c:v>10</c:v>
                </c:pt>
                <c:pt idx="5">
                  <c:v>6</c:v>
                </c:pt>
                <c:pt idx="6">
                  <c:v>1</c:v>
                </c:pt>
              </c:numCache>
            </c:numRef>
          </c:val>
          <c:extLst>
            <c:ext xmlns:c16="http://schemas.microsoft.com/office/drawing/2014/chart" uri="{C3380CC4-5D6E-409C-BE32-E72D297353CC}">
              <c16:uniqueId val="{00000000-89C2-1747-A61A-42B8E8C9B27C}"/>
            </c:ext>
          </c:extLst>
        </c:ser>
        <c:dLbls>
          <c:showLegendKey val="0"/>
          <c:showVal val="0"/>
          <c:showCatName val="0"/>
          <c:showSerName val="0"/>
          <c:showPercent val="0"/>
          <c:showBubbleSize val="0"/>
        </c:dLbls>
        <c:gapWidth val="219"/>
        <c:overlap val="-27"/>
        <c:axId val="1968021584"/>
        <c:axId val="1968023280"/>
      </c:barChart>
      <c:catAx>
        <c:axId val="1968021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68023280"/>
        <c:crosses val="autoZero"/>
        <c:auto val="1"/>
        <c:lblAlgn val="ctr"/>
        <c:lblOffset val="100"/>
        <c:noMultiLvlLbl val="0"/>
      </c:catAx>
      <c:valAx>
        <c:axId val="1968023280"/>
        <c:scaling>
          <c:orientation val="minMax"/>
          <c:max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68021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Blad1!$B$1</c:f>
              <c:strCache>
                <c:ptCount val="1"/>
                <c:pt idx="0">
                  <c:v>Kolom2</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0CE1-3D47-AE90-F67E5F0C3CA1}"/>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2-0CE1-3D47-AE90-F67E5F0C3CA1}"/>
              </c:ext>
            </c:extLst>
          </c:dPt>
          <c:dPt>
            <c:idx val="2"/>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0CE1-3D47-AE90-F67E5F0C3CA1}"/>
              </c:ext>
            </c:extLst>
          </c:dPt>
          <c:dPt>
            <c:idx val="3"/>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4-0CE1-3D47-AE90-F67E5F0C3CA1}"/>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nl-NL"/>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Blad1!$A$2:$A$5</c:f>
              <c:strCache>
                <c:ptCount val="4"/>
                <c:pt idx="0">
                  <c:v>Ja</c:v>
                </c:pt>
                <c:pt idx="1">
                  <c:v>Nee</c:v>
                </c:pt>
                <c:pt idx="2">
                  <c:v>Soms</c:v>
                </c:pt>
                <c:pt idx="3">
                  <c:v>Anders</c:v>
                </c:pt>
              </c:strCache>
            </c:strRef>
          </c:cat>
          <c:val>
            <c:numRef>
              <c:f>Blad1!$B$2:$B$5</c:f>
              <c:numCache>
                <c:formatCode>General</c:formatCode>
                <c:ptCount val="4"/>
                <c:pt idx="0">
                  <c:v>24</c:v>
                </c:pt>
                <c:pt idx="1">
                  <c:v>62</c:v>
                </c:pt>
                <c:pt idx="2">
                  <c:v>7</c:v>
                </c:pt>
                <c:pt idx="3">
                  <c:v>7</c:v>
                </c:pt>
              </c:numCache>
            </c:numRef>
          </c:val>
          <c:extLst>
            <c:ext xmlns:c16="http://schemas.microsoft.com/office/drawing/2014/chart" uri="{C3380CC4-5D6E-409C-BE32-E72D297353CC}">
              <c16:uniqueId val="{00000000-0CE1-3D47-AE90-F67E5F0C3CA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nl-NL"/>
          </a:p>
        </c:txPr>
      </c:legendEntry>
      <c:legendEntry>
        <c:idx val="1"/>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nl-NL"/>
          </a:p>
        </c:txPr>
      </c:legendEntry>
      <c:legendEntry>
        <c:idx val="2"/>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nl-NL"/>
          </a:p>
        </c:txPr>
      </c:legendEntry>
      <c:legendEntry>
        <c:idx val="3"/>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nl-NL"/>
          </a:p>
        </c:txPr>
      </c:legendEntry>
      <c:layout>
        <c:manualLayout>
          <c:xMode val="edge"/>
          <c:yMode val="edge"/>
          <c:x val="0.65524202137776255"/>
          <c:y val="0.31012690809125837"/>
          <c:w val="0.11166619118262391"/>
          <c:h val="0.411048739491163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cap="rnd">
      <a:solidFill>
        <a:schemeClr val="tx1">
          <a:alpha val="0"/>
        </a:schemeClr>
      </a:solid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1" i="0" u="none" strike="noStrike" kern="1200" spc="0" baseline="0">
                <a:solidFill>
                  <a:prstClr val="black">
                    <a:lumMod val="65000"/>
                    <a:lumOff val="35000"/>
                  </a:prstClr>
                </a:solidFill>
                <a:latin typeface="+mn-lt"/>
                <a:ea typeface="+mn-ea"/>
                <a:cs typeface="+mn-cs"/>
              </a:defRPr>
            </a:pPr>
            <a:r>
              <a:rPr lang="nl-NL" sz="1800" b="1" i="0" baseline="0" dirty="0">
                <a:effectLst/>
              </a:rPr>
              <a:t>Stress thuis</a:t>
            </a:r>
            <a:endParaRPr lang="nl-NL"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b="1">
                <a:solidFill>
                  <a:prstClr val="black">
                    <a:lumMod val="65000"/>
                    <a:lumOff val="35000"/>
                  </a:prstClr>
                </a:solidFill>
              </a:defRPr>
            </a:pPr>
            <a:endParaRPr lang="nl-NL" b="1" dirty="0"/>
          </a:p>
        </c:rich>
      </c:tx>
      <c:layout>
        <c:manualLayout>
          <c:xMode val="edge"/>
          <c:yMode val="edge"/>
          <c:x val="0.35479683112616978"/>
          <c:y val="0.22903648378945476"/>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1" i="0" u="none" strike="noStrike" kern="1200" spc="0" baseline="0">
              <a:solidFill>
                <a:prstClr val="black">
                  <a:lumMod val="65000"/>
                  <a:lumOff val="35000"/>
                </a:prstClr>
              </a:solidFill>
              <a:latin typeface="+mn-lt"/>
              <a:ea typeface="+mn-ea"/>
              <a:cs typeface="+mn-cs"/>
            </a:defRPr>
          </a:pPr>
          <a:endParaRPr lang="nl-NL"/>
        </a:p>
      </c:txPr>
    </c:title>
    <c:autoTitleDeleted val="0"/>
    <c:plotArea>
      <c:layout>
        <c:manualLayout>
          <c:layoutTarget val="inner"/>
          <c:xMode val="edge"/>
          <c:yMode val="edge"/>
          <c:x val="0.14432293083869752"/>
          <c:y val="0.34860772049176614"/>
          <c:w val="0.8267919718865504"/>
          <c:h val="0.46413175034722837"/>
        </c:manualLayout>
      </c:layout>
      <c:barChart>
        <c:barDir val="col"/>
        <c:grouping val="clustered"/>
        <c:varyColors val="0"/>
        <c:ser>
          <c:idx val="0"/>
          <c:order val="0"/>
          <c:tx>
            <c:strRef>
              <c:f>Blad1!$B$1</c:f>
              <c:strCache>
                <c:ptCount val="1"/>
                <c:pt idx="0">
                  <c:v>9</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nl-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Blad1!$B$2:$B$11</c:f>
              <c:numCache>
                <c:formatCode>General</c:formatCode>
                <c:ptCount val="10"/>
                <c:pt idx="0">
                  <c:v>17</c:v>
                </c:pt>
                <c:pt idx="1">
                  <c:v>16</c:v>
                </c:pt>
                <c:pt idx="2">
                  <c:v>17</c:v>
                </c:pt>
                <c:pt idx="3">
                  <c:v>12</c:v>
                </c:pt>
                <c:pt idx="4">
                  <c:v>8</c:v>
                </c:pt>
                <c:pt idx="5">
                  <c:v>11</c:v>
                </c:pt>
                <c:pt idx="6">
                  <c:v>10</c:v>
                </c:pt>
                <c:pt idx="7">
                  <c:v>9</c:v>
                </c:pt>
                <c:pt idx="8">
                  <c:v>0</c:v>
                </c:pt>
                <c:pt idx="9">
                  <c:v>0</c:v>
                </c:pt>
              </c:numCache>
            </c:numRef>
          </c:val>
          <c:extLst>
            <c:ext xmlns:c16="http://schemas.microsoft.com/office/drawing/2014/chart" uri="{C3380CC4-5D6E-409C-BE32-E72D297353CC}">
              <c16:uniqueId val="{00000000-C637-BE4C-A053-766AA2275B78}"/>
            </c:ext>
          </c:extLst>
        </c:ser>
        <c:dLbls>
          <c:dLblPos val="outEnd"/>
          <c:showLegendKey val="0"/>
          <c:showVal val="1"/>
          <c:showCatName val="0"/>
          <c:showSerName val="0"/>
          <c:showPercent val="0"/>
          <c:showBubbleSize val="0"/>
        </c:dLbls>
        <c:gapWidth val="182"/>
        <c:axId val="1964755184"/>
        <c:axId val="1980389728"/>
      </c:barChart>
      <c:catAx>
        <c:axId val="1964755184"/>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nl-NL" b="1" dirty="0"/>
                  <a:t>Schaal</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80389728"/>
        <c:crosses val="autoZero"/>
        <c:auto val="1"/>
        <c:lblAlgn val="ctr"/>
        <c:lblOffset val="100"/>
        <c:noMultiLvlLbl val="0"/>
      </c:catAx>
      <c:valAx>
        <c:axId val="1980389728"/>
        <c:scaling>
          <c:orientation val="minMax"/>
          <c:max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nl-NL" b="1" dirty="0"/>
                  <a:t>Aantal antwoorden</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6475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Stress op school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col"/>
        <c:grouping val="clustered"/>
        <c:varyColors val="0"/>
        <c:ser>
          <c:idx val="0"/>
          <c:order val="0"/>
          <c:tx>
            <c:strRef>
              <c:f>Blad1!$B$1</c:f>
              <c:strCache>
                <c:ptCount val="1"/>
                <c:pt idx="0">
                  <c:v>Kolom2</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nl-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Blad1!$B$2:$B$11</c:f>
              <c:numCache>
                <c:formatCode>General</c:formatCode>
                <c:ptCount val="10"/>
                <c:pt idx="0">
                  <c:v>5</c:v>
                </c:pt>
                <c:pt idx="1">
                  <c:v>0</c:v>
                </c:pt>
                <c:pt idx="2">
                  <c:v>7</c:v>
                </c:pt>
                <c:pt idx="3">
                  <c:v>19</c:v>
                </c:pt>
                <c:pt idx="4">
                  <c:v>17</c:v>
                </c:pt>
                <c:pt idx="5">
                  <c:v>11</c:v>
                </c:pt>
                <c:pt idx="6">
                  <c:v>21</c:v>
                </c:pt>
                <c:pt idx="7">
                  <c:v>8</c:v>
                </c:pt>
                <c:pt idx="8">
                  <c:v>7</c:v>
                </c:pt>
                <c:pt idx="9">
                  <c:v>5</c:v>
                </c:pt>
              </c:numCache>
            </c:numRef>
          </c:val>
          <c:extLst>
            <c:ext xmlns:c16="http://schemas.microsoft.com/office/drawing/2014/chart" uri="{C3380CC4-5D6E-409C-BE32-E72D297353CC}">
              <c16:uniqueId val="{00000000-1240-CA40-BD39-DA9B6FE4FD44}"/>
            </c:ext>
          </c:extLst>
        </c:ser>
        <c:dLbls>
          <c:dLblPos val="outEnd"/>
          <c:showLegendKey val="0"/>
          <c:showVal val="1"/>
          <c:showCatName val="0"/>
          <c:showSerName val="0"/>
          <c:showPercent val="0"/>
          <c:showBubbleSize val="0"/>
        </c:dLbls>
        <c:gapWidth val="219"/>
        <c:overlap val="-27"/>
        <c:axId val="2067318592"/>
        <c:axId val="2067121248"/>
      </c:barChart>
      <c:catAx>
        <c:axId val="20673185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Schaal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067121248"/>
        <c:crosses val="autoZero"/>
        <c:auto val="1"/>
        <c:lblAlgn val="ctr"/>
        <c:lblOffset val="100"/>
        <c:noMultiLvlLbl val="0"/>
      </c:catAx>
      <c:valAx>
        <c:axId val="206712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Aantal</a:t>
                </a:r>
                <a:r>
                  <a:rPr lang="nl-NL" b="1" baseline="0" dirty="0"/>
                  <a:t> antwoorden</a:t>
                </a:r>
                <a:endParaRPr lang="nl-NL"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206731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Stress </a:t>
            </a:r>
            <a:r>
              <a:rPr lang="en-US" b="1" dirty="0" err="1"/>
              <a:t>sociale</a:t>
            </a:r>
            <a:r>
              <a:rPr lang="en-US" b="1" baseline="0" dirty="0"/>
              <a:t> </a:t>
            </a:r>
            <a:r>
              <a:rPr lang="en-US" b="1" baseline="0" dirty="0" err="1"/>
              <a:t>leven</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col"/>
        <c:grouping val="clustered"/>
        <c:varyColors val="0"/>
        <c:ser>
          <c:idx val="0"/>
          <c:order val="0"/>
          <c:tx>
            <c:strRef>
              <c:f>Blad1!$B$1</c:f>
              <c:strCache>
                <c:ptCount val="1"/>
                <c:pt idx="0">
                  <c:v>Reeks 1</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nl-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Blad1!$B$2:$B$11</c:f>
              <c:numCache>
                <c:formatCode>General</c:formatCode>
                <c:ptCount val="10"/>
                <c:pt idx="0">
                  <c:v>12</c:v>
                </c:pt>
                <c:pt idx="1">
                  <c:v>10</c:v>
                </c:pt>
                <c:pt idx="2">
                  <c:v>9</c:v>
                </c:pt>
                <c:pt idx="3">
                  <c:v>14</c:v>
                </c:pt>
                <c:pt idx="4">
                  <c:v>18</c:v>
                </c:pt>
                <c:pt idx="5">
                  <c:v>13</c:v>
                </c:pt>
                <c:pt idx="6">
                  <c:v>9</c:v>
                </c:pt>
                <c:pt idx="7">
                  <c:v>10</c:v>
                </c:pt>
                <c:pt idx="8">
                  <c:v>4</c:v>
                </c:pt>
                <c:pt idx="9">
                  <c:v>1</c:v>
                </c:pt>
              </c:numCache>
            </c:numRef>
          </c:val>
          <c:extLst>
            <c:ext xmlns:c16="http://schemas.microsoft.com/office/drawing/2014/chart" uri="{C3380CC4-5D6E-409C-BE32-E72D297353CC}">
              <c16:uniqueId val="{00000000-E1D1-354A-88AE-96F11D1B0C95}"/>
            </c:ext>
          </c:extLst>
        </c:ser>
        <c:dLbls>
          <c:showLegendKey val="0"/>
          <c:showVal val="0"/>
          <c:showCatName val="0"/>
          <c:showSerName val="0"/>
          <c:showPercent val="0"/>
          <c:showBubbleSize val="0"/>
        </c:dLbls>
        <c:gapWidth val="219"/>
        <c:overlap val="-27"/>
        <c:axId val="1981562288"/>
        <c:axId val="1980859232"/>
      </c:barChart>
      <c:catAx>
        <c:axId val="19815622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Schaal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80859232"/>
        <c:crosses val="autoZero"/>
        <c:auto val="1"/>
        <c:lblAlgn val="ctr"/>
        <c:lblOffset val="100"/>
        <c:noMultiLvlLbl val="0"/>
      </c:catAx>
      <c:valAx>
        <c:axId val="198085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Aantal</a:t>
                </a:r>
                <a:r>
                  <a:rPr lang="nl-NL" b="1" baseline="0" dirty="0"/>
                  <a:t> antwoorden</a:t>
                </a:r>
                <a:endParaRPr lang="nl-NL"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81562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dirty="0" err="1"/>
              <a:t>Onzekerheid</a:t>
            </a:r>
            <a:r>
              <a:rPr lang="en-US" baseline="0" dirty="0"/>
              <a:t> door social-media</a:t>
            </a:r>
            <a:endParaRPr lang="en-US"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pieChart>
        <c:varyColors val="1"/>
        <c:ser>
          <c:idx val="0"/>
          <c:order val="0"/>
          <c:tx>
            <c:strRef>
              <c:f>Blad1!$B$1</c:f>
              <c:strCache>
                <c:ptCount val="1"/>
                <c:pt idx="0">
                  <c:v>Verkoop</c:v>
                </c:pt>
              </c:strCache>
            </c:strRef>
          </c:tx>
          <c:dPt>
            <c:idx val="0"/>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3-4E97-FA4F-8AE2-8A459F32879E}"/>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2-4E97-FA4F-8AE2-8A459F32879E}"/>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4E97-FA4F-8AE2-8A459F32879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nl-NL"/>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Blad1!$A$2:$A$4</c:f>
              <c:strCache>
                <c:ptCount val="3"/>
                <c:pt idx="0">
                  <c:v>Vaak</c:v>
                </c:pt>
                <c:pt idx="1">
                  <c:v>Soms</c:v>
                </c:pt>
                <c:pt idx="2">
                  <c:v>Nooit</c:v>
                </c:pt>
              </c:strCache>
            </c:strRef>
          </c:cat>
          <c:val>
            <c:numRef>
              <c:f>Blad1!$B$2:$B$4</c:f>
              <c:numCache>
                <c:formatCode>General</c:formatCode>
                <c:ptCount val="3"/>
                <c:pt idx="0">
                  <c:v>10</c:v>
                </c:pt>
                <c:pt idx="1">
                  <c:v>46</c:v>
                </c:pt>
                <c:pt idx="2">
                  <c:v>44</c:v>
                </c:pt>
              </c:numCache>
            </c:numRef>
          </c:val>
          <c:extLst>
            <c:ext xmlns:c16="http://schemas.microsoft.com/office/drawing/2014/chart" uri="{C3380CC4-5D6E-409C-BE32-E72D297353CC}">
              <c16:uniqueId val="{00000000-4E97-FA4F-8AE2-8A459F32879E}"/>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 </a:t>
            </a:r>
            <a:r>
              <a:rPr lang="en-US" dirty="0" err="1"/>
              <a:t>gesprek</a:t>
            </a:r>
            <a:r>
              <a:rPr lang="en-US" dirty="0"/>
              <a:t> </a:t>
            </a:r>
            <a:r>
              <a:rPr lang="en-US" dirty="0" err="1"/>
              <a:t>gaan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doughnutChart>
        <c:varyColors val="1"/>
        <c:ser>
          <c:idx val="0"/>
          <c:order val="0"/>
          <c:tx>
            <c:strRef>
              <c:f>Blad1!$B$1</c:f>
              <c:strCache>
                <c:ptCount val="1"/>
                <c:pt idx="0">
                  <c:v>Verkoop</c:v>
                </c:pt>
              </c:strCache>
            </c:strRef>
          </c:tx>
          <c:dPt>
            <c:idx val="0"/>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1-854E-1148-9409-F1A44FC65A8D}"/>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854E-1148-9409-F1A44FC65A8D}"/>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2-854E-1148-9409-F1A44FC65A8D}"/>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nl-NL"/>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Blad1!$A$2:$A$4</c:f>
              <c:strCache>
                <c:ptCount val="3"/>
                <c:pt idx="0">
                  <c:v>Ja</c:v>
                </c:pt>
                <c:pt idx="1">
                  <c:v>Nee</c:v>
                </c:pt>
                <c:pt idx="2">
                  <c:v>Anders</c:v>
                </c:pt>
              </c:strCache>
            </c:strRef>
          </c:cat>
          <c:val>
            <c:numRef>
              <c:f>Blad1!$B$2:$B$4</c:f>
              <c:numCache>
                <c:formatCode>General</c:formatCode>
                <c:ptCount val="3"/>
                <c:pt idx="0">
                  <c:v>58</c:v>
                </c:pt>
                <c:pt idx="1">
                  <c:v>24</c:v>
                </c:pt>
                <c:pt idx="2">
                  <c:v>18</c:v>
                </c:pt>
              </c:numCache>
            </c:numRef>
          </c:val>
          <c:extLst>
            <c:ext xmlns:c16="http://schemas.microsoft.com/office/drawing/2014/chart" uri="{C3380CC4-5D6E-409C-BE32-E72D297353CC}">
              <c16:uniqueId val="{00000000-854E-1148-9409-F1A44FC65A8D}"/>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err="1"/>
              <a:t>Kan</a:t>
            </a:r>
            <a:r>
              <a:rPr lang="en-US" b="1" baseline="0" dirty="0" err="1"/>
              <a:t>s</a:t>
            </a:r>
            <a:r>
              <a:rPr lang="en-US" b="1" baseline="0" dirty="0"/>
              <a:t> op </a:t>
            </a:r>
            <a:r>
              <a:rPr lang="en-US" b="1" baseline="0" dirty="0" err="1"/>
              <a:t>een</a:t>
            </a:r>
            <a:r>
              <a:rPr lang="en-US" b="1" baseline="0" dirty="0"/>
              <a:t> burn-out</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col"/>
        <c:grouping val="clustered"/>
        <c:varyColors val="0"/>
        <c:ser>
          <c:idx val="0"/>
          <c:order val="0"/>
          <c:tx>
            <c:strRef>
              <c:f>Blad1!$B$1</c:f>
              <c:strCache>
                <c:ptCount val="1"/>
                <c:pt idx="0">
                  <c:v>Reeks 1</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nl-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Blad1!$B$2:$B$11</c:f>
              <c:numCache>
                <c:formatCode>General</c:formatCode>
                <c:ptCount val="10"/>
                <c:pt idx="0">
                  <c:v>12</c:v>
                </c:pt>
                <c:pt idx="1">
                  <c:v>16</c:v>
                </c:pt>
                <c:pt idx="2">
                  <c:v>14</c:v>
                </c:pt>
                <c:pt idx="3">
                  <c:v>9</c:v>
                </c:pt>
                <c:pt idx="4">
                  <c:v>14</c:v>
                </c:pt>
                <c:pt idx="5">
                  <c:v>10</c:v>
                </c:pt>
                <c:pt idx="6">
                  <c:v>6</c:v>
                </c:pt>
                <c:pt idx="7">
                  <c:v>9</c:v>
                </c:pt>
                <c:pt idx="8">
                  <c:v>7</c:v>
                </c:pt>
                <c:pt idx="9">
                  <c:v>3</c:v>
                </c:pt>
              </c:numCache>
            </c:numRef>
          </c:val>
          <c:extLst>
            <c:ext xmlns:c16="http://schemas.microsoft.com/office/drawing/2014/chart" uri="{C3380CC4-5D6E-409C-BE32-E72D297353CC}">
              <c16:uniqueId val="{00000000-E1D1-354A-88AE-96F11D1B0C95}"/>
            </c:ext>
          </c:extLst>
        </c:ser>
        <c:dLbls>
          <c:showLegendKey val="0"/>
          <c:showVal val="0"/>
          <c:showCatName val="0"/>
          <c:showSerName val="0"/>
          <c:showPercent val="0"/>
          <c:showBubbleSize val="0"/>
        </c:dLbls>
        <c:gapWidth val="219"/>
        <c:overlap val="-27"/>
        <c:axId val="1981562288"/>
        <c:axId val="1980859232"/>
      </c:barChart>
      <c:catAx>
        <c:axId val="19815622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Schaal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80859232"/>
        <c:crosses val="autoZero"/>
        <c:auto val="1"/>
        <c:lblAlgn val="ctr"/>
        <c:lblOffset val="100"/>
        <c:noMultiLvlLbl val="0"/>
      </c:catAx>
      <c:valAx>
        <c:axId val="198085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Aantal</a:t>
                </a:r>
                <a:r>
                  <a:rPr lang="nl-NL" b="1" baseline="0" dirty="0"/>
                  <a:t> antwoorden</a:t>
                </a:r>
                <a:endParaRPr lang="nl-NL"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81562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Aandacht</a:t>
            </a:r>
            <a:r>
              <a:rPr lang="en-US" dirty="0"/>
              <a:t> </a:t>
            </a:r>
            <a:r>
              <a:rPr lang="en-US" dirty="0" err="1"/>
              <a:t>besteed</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col"/>
        <c:grouping val="stacked"/>
        <c:varyColors val="0"/>
        <c:ser>
          <c:idx val="0"/>
          <c:order val="0"/>
          <c:tx>
            <c:strRef>
              <c:f>Blad1!$B$1</c:f>
              <c:strCache>
                <c:ptCount val="1"/>
                <c:pt idx="0">
                  <c:v>Reeks 1</c:v>
                </c:pt>
              </c:strCache>
            </c:strRef>
          </c:tx>
          <c:spPr>
            <a:solidFill>
              <a:schemeClr val="accent6">
                <a:lumMod val="75000"/>
              </a:schemeClr>
            </a:solidFill>
            <a:ln>
              <a:noFill/>
            </a:ln>
            <a:effectLst/>
          </c:spPr>
          <c:invertIfNegative val="0"/>
          <c:dLbls>
            <c:dLbl>
              <c:idx val="0"/>
              <c:layout>
                <c:manualLayout>
                  <c:x val="-1.2077294685990338E-3"/>
                  <c:y val="2.9186424957105147E-3"/>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E2C57B5E-C596-D548-A2B8-329B5775078F}" type="CATEGORYNAME">
                      <a:rPr lang="en-US" sz="2000" dirty="0"/>
                      <a:pPr>
                        <a:defRPr/>
                      </a:pPr>
                      <a:t>[CATEGORIENAAM]</a:t>
                    </a:fld>
                    <a:r>
                      <a:rPr lang="en-US" baseline="0" dirty="0"/>
                      <a:t>; </a:t>
                    </a:r>
                    <a:fld id="{2D99146A-D850-F24F-B980-3710DE229E6D}" type="VALUE">
                      <a:rPr lang="en-US" sz="2000" baseline="0" dirty="0"/>
                      <a:pPr>
                        <a:defRPr/>
                      </a:pPr>
                      <a:t>[WAARDE]</a:t>
                    </a:fld>
                    <a:endParaRPr lang="en-US"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nl-NL"/>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6.1345144356955379E-2"/>
                      <c:h val="9.566413824897077E-2"/>
                    </c:manualLayout>
                  </c15:layout>
                  <c15:dlblFieldTable/>
                  <c15:showDataLabelsRange val="0"/>
                </c:ext>
                <c:ext xmlns:c16="http://schemas.microsoft.com/office/drawing/2014/chart" uri="{C3380CC4-5D6E-409C-BE32-E72D297353CC}">
                  <c16:uniqueId val="{00000003-C9B2-0541-B747-D650A4C87289}"/>
                </c:ext>
              </c:extLst>
            </c:dLbl>
            <c:dLbl>
              <c:idx val="1"/>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F2942A81-54CD-074B-B583-DC3F7121DEE6}" type="CATEGORYNAME">
                      <a:rPr lang="en-US" sz="2000"/>
                      <a:pPr>
                        <a:defRPr/>
                      </a:pPr>
                      <a:t>[CATEGORIENAAM]</a:t>
                    </a:fld>
                    <a:r>
                      <a:rPr lang="en-US" baseline="0" dirty="0"/>
                      <a:t>; </a:t>
                    </a:r>
                    <a:fld id="{FF759C8F-D5DE-7F44-A797-7763FB188519}" type="VALUE">
                      <a:rPr lang="en-US" sz="2000" baseline="0"/>
                      <a:pPr>
                        <a:defRPr/>
                      </a:pPr>
                      <a:t>[WAARDE]</a:t>
                    </a:fld>
                    <a:endParaRPr lang="en-US"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nl-NL"/>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4-C9B2-0541-B747-D650A4C8728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nl-NL"/>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Blad1!$A$2:$A$3</c:f>
              <c:strCache>
                <c:ptCount val="2"/>
                <c:pt idx="0">
                  <c:v>Ja</c:v>
                </c:pt>
                <c:pt idx="1">
                  <c:v>Nee</c:v>
                </c:pt>
              </c:strCache>
            </c:strRef>
          </c:cat>
          <c:val>
            <c:numRef>
              <c:f>Blad1!$B$2:$B$3</c:f>
              <c:numCache>
                <c:formatCode>General</c:formatCode>
                <c:ptCount val="2"/>
                <c:pt idx="0">
                  <c:v>6</c:v>
                </c:pt>
                <c:pt idx="1">
                  <c:v>94</c:v>
                </c:pt>
              </c:numCache>
            </c:numRef>
          </c:val>
          <c:extLst>
            <c:ext xmlns:c16="http://schemas.microsoft.com/office/drawing/2014/chart" uri="{C3380CC4-5D6E-409C-BE32-E72D297353CC}">
              <c16:uniqueId val="{00000000-C9B2-0541-B747-D650A4C87289}"/>
            </c:ext>
          </c:extLst>
        </c:ser>
        <c:dLbls>
          <c:showLegendKey val="0"/>
          <c:showVal val="0"/>
          <c:showCatName val="0"/>
          <c:showSerName val="0"/>
          <c:showPercent val="0"/>
          <c:showBubbleSize val="0"/>
        </c:dLbls>
        <c:gapWidth val="150"/>
        <c:overlap val="100"/>
        <c:axId val="1967132256"/>
        <c:axId val="1970724688"/>
      </c:barChart>
      <c:catAx>
        <c:axId val="19671322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Antwoord</a:t>
                </a:r>
                <a:endParaRPr lang="nl-NL"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70724688"/>
        <c:crosses val="autoZero"/>
        <c:auto val="1"/>
        <c:lblAlgn val="ctr"/>
        <c:lblOffset val="100"/>
        <c:noMultiLvlLbl val="0"/>
      </c:catAx>
      <c:valAx>
        <c:axId val="1970724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b="1" dirty="0"/>
                  <a:t>Aantal</a:t>
                </a:r>
                <a:r>
                  <a:rPr lang="nl-NL" b="1" baseline="0" dirty="0"/>
                  <a:t> antwoorden</a:t>
                </a:r>
                <a:endParaRPr lang="nl-NL"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967132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6B0BE-535F-48D5-9A8F-B071259EF5C1}" type="datetimeFigureOut">
              <a:rPr lang="nl-NL"/>
              <a:t>9-11-2018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86257-7BB8-4C38-91D6-B82579CEB510}" type="slidenum">
              <a:rPr lang="nl-NL"/>
              <a:t>‹nr.›</a:t>
            </a:fld>
            <a:endParaRPr lang="nl-NL"/>
          </a:p>
        </p:txBody>
      </p:sp>
    </p:spTree>
    <p:extLst>
      <p:ext uri="{BB962C8B-B14F-4D97-AF65-F5344CB8AC3E}">
        <p14:creationId xmlns:p14="http://schemas.microsoft.com/office/powerpoint/2010/main" val="72476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Bij burn-out </a:t>
            </a:r>
            <a:r>
              <a:rPr lang="en-US" dirty="0" err="1"/>
              <a:t>gaat</a:t>
            </a:r>
            <a:r>
              <a:rPr lang="en-US" dirty="0"/>
              <a:t> het om </a:t>
            </a:r>
            <a:r>
              <a:rPr lang="en-US" dirty="0" err="1"/>
              <a:t>een</a:t>
            </a:r>
            <a:r>
              <a:rPr lang="en-US" dirty="0"/>
              <a:t> </a:t>
            </a:r>
            <a:r>
              <a:rPr lang="en-US" dirty="0" err="1"/>
              <a:t>energiestoornis</a:t>
            </a:r>
            <a:r>
              <a:rPr lang="en-US" dirty="0"/>
              <a:t> (</a:t>
            </a:r>
            <a:r>
              <a:rPr lang="en-US" dirty="0" err="1"/>
              <a:t>uitputting</a:t>
            </a:r>
            <a:r>
              <a:rPr lang="en-US" dirty="0"/>
              <a:t>), </a:t>
            </a:r>
            <a:r>
              <a:rPr lang="en-US" dirty="0" err="1"/>
              <a:t>terwijl</a:t>
            </a:r>
            <a:r>
              <a:rPr lang="en-US" dirty="0"/>
              <a:t> </a:t>
            </a:r>
            <a:r>
              <a:rPr lang="en-US" dirty="0" err="1"/>
              <a:t>een</a:t>
            </a:r>
            <a:r>
              <a:rPr lang="en-US" dirty="0"/>
              <a:t> </a:t>
            </a:r>
            <a:r>
              <a:rPr lang="en-US" dirty="0" err="1"/>
              <a:t>depressie</a:t>
            </a:r>
            <a:r>
              <a:rPr lang="en-US" dirty="0"/>
              <a:t> </a:t>
            </a:r>
            <a:r>
              <a:rPr lang="en-US" dirty="0" err="1"/>
              <a:t>een</a:t>
            </a:r>
            <a:r>
              <a:rPr lang="en-US" dirty="0"/>
              <a:t> </a:t>
            </a:r>
            <a:r>
              <a:rPr lang="en-US" dirty="0" err="1"/>
              <a:t>stemmingsstoornis</a:t>
            </a:r>
            <a:r>
              <a:rPr lang="en-US" dirty="0"/>
              <a:t> is. Bij </a:t>
            </a:r>
            <a:r>
              <a:rPr lang="en-US" dirty="0" err="1"/>
              <a:t>depressie</a:t>
            </a:r>
            <a:r>
              <a:rPr lang="en-US" dirty="0"/>
              <a:t> is </a:t>
            </a:r>
            <a:r>
              <a:rPr lang="en-US" dirty="0" err="1"/>
              <a:t>er</a:t>
            </a:r>
            <a:r>
              <a:rPr lang="en-US" dirty="0"/>
              <a:t> </a:t>
            </a:r>
            <a:r>
              <a:rPr lang="en-US" dirty="0" err="1"/>
              <a:t>wel</a:t>
            </a:r>
            <a:r>
              <a:rPr lang="en-US" dirty="0"/>
              <a:t> </a:t>
            </a:r>
            <a:r>
              <a:rPr lang="en-US" dirty="0" err="1"/>
              <a:t>sprake</a:t>
            </a:r>
            <a:r>
              <a:rPr lang="en-US" dirty="0"/>
              <a:t> van </a:t>
            </a:r>
            <a:r>
              <a:rPr lang="en-US" dirty="0" err="1"/>
              <a:t>vermoeidheid</a:t>
            </a:r>
            <a:r>
              <a:rPr lang="en-US" dirty="0"/>
              <a:t>, maar </a:t>
            </a:r>
            <a:r>
              <a:rPr lang="en-US" dirty="0" err="1"/>
              <a:t>niet</a:t>
            </a:r>
            <a:r>
              <a:rPr lang="en-US" dirty="0"/>
              <a:t> van </a:t>
            </a:r>
            <a:r>
              <a:rPr lang="en-US" dirty="0" err="1"/>
              <a:t>uitputting</a:t>
            </a:r>
            <a:r>
              <a:rPr lang="en-US" dirty="0"/>
              <a:t>. Bij burn-out is de </a:t>
            </a:r>
            <a:r>
              <a:rPr lang="en-US" dirty="0" err="1"/>
              <a:t>uitputting</a:t>
            </a:r>
            <a:r>
              <a:rPr lang="en-US" dirty="0"/>
              <a:t> </a:t>
            </a:r>
            <a:r>
              <a:rPr lang="en-US" dirty="0" err="1"/>
              <a:t>veelal</a:t>
            </a:r>
            <a:r>
              <a:rPr lang="en-US" dirty="0"/>
              <a:t> </a:t>
            </a:r>
            <a:r>
              <a:rPr lang="en-US" dirty="0" err="1"/>
              <a:t>ontstaan</a:t>
            </a:r>
            <a:r>
              <a:rPr lang="en-US" dirty="0"/>
              <a:t> in de </a:t>
            </a:r>
            <a:r>
              <a:rPr lang="en-US" dirty="0" err="1"/>
              <a:t>werksituatie</a:t>
            </a:r>
            <a:r>
              <a:rPr lang="en-US" dirty="0"/>
              <a:t>. Bij </a:t>
            </a:r>
            <a:r>
              <a:rPr lang="en-US" dirty="0" err="1"/>
              <a:t>depressie</a:t>
            </a:r>
            <a:r>
              <a:rPr lang="en-US" dirty="0"/>
              <a:t> is de </a:t>
            </a:r>
            <a:r>
              <a:rPr lang="en-US" dirty="0" err="1"/>
              <a:t>negatieve</a:t>
            </a:r>
            <a:r>
              <a:rPr lang="en-US" dirty="0"/>
              <a:t> stemming </a:t>
            </a:r>
            <a:r>
              <a:rPr lang="en-US" dirty="0" err="1"/>
              <a:t>ook</a:t>
            </a:r>
            <a:r>
              <a:rPr lang="en-US" dirty="0"/>
              <a:t> </a:t>
            </a:r>
            <a:r>
              <a:rPr lang="en-US" dirty="0" err="1"/>
              <a:t>merkbaar</a:t>
            </a:r>
            <a:r>
              <a:rPr lang="en-US" dirty="0"/>
              <a:t> op </a:t>
            </a:r>
            <a:r>
              <a:rPr lang="en-US" dirty="0" err="1"/>
              <a:t>andere</a:t>
            </a:r>
            <a:r>
              <a:rPr lang="en-US" dirty="0"/>
              <a:t> </a:t>
            </a:r>
            <a:r>
              <a:rPr lang="en-US" dirty="0" err="1"/>
              <a:t>gebieden</a:t>
            </a:r>
            <a:r>
              <a:rPr lang="en-US" dirty="0"/>
              <a:t> in het </a:t>
            </a:r>
            <a:r>
              <a:rPr lang="en-US" dirty="0" err="1"/>
              <a:t>leven</a:t>
            </a:r>
            <a:r>
              <a:rPr lang="en-US" dirty="0"/>
              <a:t>. Het </a:t>
            </a:r>
            <a:r>
              <a:rPr lang="en-US" dirty="0" err="1"/>
              <a:t>verschil</a:t>
            </a:r>
            <a:r>
              <a:rPr lang="en-US" dirty="0"/>
              <a:t> is </a:t>
            </a:r>
            <a:r>
              <a:rPr lang="en-US" dirty="0" err="1"/>
              <a:t>ook</a:t>
            </a:r>
            <a:r>
              <a:rPr lang="en-US" dirty="0"/>
              <a:t> </a:t>
            </a:r>
            <a:r>
              <a:rPr lang="en-US" dirty="0" err="1"/>
              <a:t>juridisch</a:t>
            </a:r>
            <a:r>
              <a:rPr lang="en-US" dirty="0"/>
              <a:t> van </a:t>
            </a:r>
            <a:r>
              <a:rPr lang="en-US" dirty="0" err="1"/>
              <a:t>belang</a:t>
            </a:r>
            <a:r>
              <a:rPr lang="en-US" dirty="0"/>
              <a:t>: </a:t>
            </a:r>
            <a:r>
              <a:rPr lang="en-US" dirty="0" err="1"/>
              <a:t>bij</a:t>
            </a:r>
            <a:r>
              <a:rPr lang="en-US" dirty="0"/>
              <a:t> burn-out is </a:t>
            </a:r>
            <a:r>
              <a:rPr lang="en-US" dirty="0" err="1"/>
              <a:t>soms</a:t>
            </a:r>
            <a:r>
              <a:rPr lang="en-US" dirty="0"/>
              <a:t> </a:t>
            </a:r>
            <a:r>
              <a:rPr lang="en-US" dirty="0" err="1"/>
              <a:t>een</a:t>
            </a:r>
            <a:r>
              <a:rPr lang="en-US" dirty="0"/>
              <a:t> </a:t>
            </a:r>
            <a:r>
              <a:rPr lang="en-US" dirty="0" err="1"/>
              <a:t>schadeclaim</a:t>
            </a:r>
            <a:r>
              <a:rPr lang="en-US" dirty="0"/>
              <a:t> </a:t>
            </a:r>
            <a:r>
              <a:rPr lang="en-US" dirty="0" err="1"/>
              <a:t>tegen</a:t>
            </a:r>
            <a:r>
              <a:rPr lang="en-US" dirty="0"/>
              <a:t> de </a:t>
            </a:r>
            <a:r>
              <a:rPr lang="en-US" dirty="0" err="1"/>
              <a:t>werkgever</a:t>
            </a:r>
            <a:r>
              <a:rPr lang="en-US" dirty="0"/>
              <a:t>. </a:t>
            </a:r>
            <a:r>
              <a:rPr lang="en-US" dirty="0" err="1"/>
              <a:t>Dit</a:t>
            </a:r>
            <a:r>
              <a:rPr lang="en-US" dirty="0"/>
              <a:t> </a:t>
            </a:r>
            <a:r>
              <a:rPr lang="en-US" dirty="0" err="1"/>
              <a:t>geldt</a:t>
            </a:r>
            <a:r>
              <a:rPr lang="en-US" dirty="0"/>
              <a:t> </a:t>
            </a:r>
            <a:r>
              <a:rPr lang="en-US" dirty="0" err="1"/>
              <a:t>niet</a:t>
            </a:r>
            <a:r>
              <a:rPr lang="en-US" dirty="0"/>
              <a:t> </a:t>
            </a:r>
            <a:r>
              <a:rPr lang="en-US" dirty="0" err="1"/>
              <a:t>voor</a:t>
            </a:r>
            <a:r>
              <a:rPr lang="en-US" dirty="0"/>
              <a:t> </a:t>
            </a:r>
            <a:r>
              <a:rPr lang="en-US" dirty="0" err="1"/>
              <a:t>een</a:t>
            </a:r>
            <a:r>
              <a:rPr lang="en-US" dirty="0"/>
              <a:t> </a:t>
            </a:r>
            <a:r>
              <a:rPr lang="en-US" dirty="0" err="1"/>
              <a:t>depressie</a:t>
            </a:r>
            <a:r>
              <a:rPr lang="en-US" dirty="0"/>
              <a:t>, want de </a:t>
            </a:r>
            <a:r>
              <a:rPr lang="en-US" dirty="0" err="1"/>
              <a:t>oorzaak</a:t>
            </a:r>
            <a:r>
              <a:rPr lang="en-US" dirty="0"/>
              <a:t> </a:t>
            </a:r>
            <a:r>
              <a:rPr lang="en-US" dirty="0" err="1"/>
              <a:t>ligt</a:t>
            </a:r>
            <a:r>
              <a:rPr lang="en-US" dirty="0"/>
              <a:t> </a:t>
            </a:r>
            <a:r>
              <a:rPr lang="en-US" dirty="0" err="1"/>
              <a:t>niet</a:t>
            </a:r>
            <a:r>
              <a:rPr lang="en-US" dirty="0"/>
              <a:t> in het </a:t>
            </a:r>
            <a:r>
              <a:rPr lang="en-US" dirty="0" err="1"/>
              <a:t>werk</a:t>
            </a:r>
            <a:r>
              <a:rPr lang="en-US" dirty="0"/>
              <a:t> </a:t>
            </a:r>
            <a:r>
              <a:rPr lang="en-US" dirty="0" err="1"/>
              <a:t>zelf</a:t>
            </a:r>
            <a:r>
              <a:rPr lang="en-US" dirty="0"/>
              <a:t>. </a:t>
            </a:r>
            <a:endParaRPr lang="nl-NL" dirty="0"/>
          </a:p>
        </p:txBody>
      </p:sp>
      <p:sp>
        <p:nvSpPr>
          <p:cNvPr id="4" name="Tijdelijke aanduiding voor dianummer 3"/>
          <p:cNvSpPr>
            <a:spLocks noGrp="1"/>
          </p:cNvSpPr>
          <p:nvPr>
            <p:ph type="sldNum" sz="quarter" idx="5"/>
          </p:nvPr>
        </p:nvSpPr>
        <p:spPr/>
        <p:txBody>
          <a:bodyPr/>
          <a:lstStyle/>
          <a:p>
            <a:fld id="{4A786257-7BB8-4C38-91D6-B82579CEB510}" type="slidenum">
              <a:rPr lang="nl-NL"/>
              <a:t>9</a:t>
            </a:fld>
            <a:endParaRPr lang="nl-NL"/>
          </a:p>
        </p:txBody>
      </p:sp>
    </p:spTree>
    <p:extLst>
      <p:ext uri="{BB962C8B-B14F-4D97-AF65-F5344CB8AC3E}">
        <p14:creationId xmlns:p14="http://schemas.microsoft.com/office/powerpoint/2010/main" val="1106446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De basis </a:t>
            </a:r>
            <a:r>
              <a:rPr lang="en-US" dirty="0" err="1"/>
              <a:t>voor</a:t>
            </a:r>
            <a:r>
              <a:rPr lang="en-US" dirty="0"/>
              <a:t> burn-out </a:t>
            </a:r>
            <a:r>
              <a:rPr lang="en-US" dirty="0" err="1"/>
              <a:t>ligt</a:t>
            </a:r>
            <a:r>
              <a:rPr lang="en-US" dirty="0"/>
              <a:t> </a:t>
            </a:r>
            <a:r>
              <a:rPr lang="en-US" dirty="0" err="1"/>
              <a:t>uiteindelijk</a:t>
            </a:r>
            <a:r>
              <a:rPr lang="en-US" dirty="0"/>
              <a:t> </a:t>
            </a:r>
            <a:r>
              <a:rPr lang="en-US" dirty="0" err="1"/>
              <a:t>jezelf</a:t>
            </a:r>
            <a:r>
              <a:rPr lang="en-US" dirty="0"/>
              <a:t>, </a:t>
            </a:r>
            <a:r>
              <a:rPr lang="en-US" dirty="0" err="1"/>
              <a:t>ook</a:t>
            </a:r>
            <a:r>
              <a:rPr lang="en-US" dirty="0"/>
              <a:t> al </a:t>
            </a:r>
            <a:r>
              <a:rPr lang="en-US" dirty="0" err="1"/>
              <a:t>zal</a:t>
            </a:r>
            <a:r>
              <a:rPr lang="en-US" dirty="0"/>
              <a:t> je </a:t>
            </a:r>
            <a:r>
              <a:rPr lang="en-US" dirty="0" err="1"/>
              <a:t>dat</a:t>
            </a:r>
            <a:r>
              <a:rPr lang="en-US" dirty="0"/>
              <a:t> </a:t>
            </a:r>
            <a:r>
              <a:rPr lang="en-US" dirty="0" err="1"/>
              <a:t>lange</a:t>
            </a:r>
            <a:r>
              <a:rPr lang="en-US" dirty="0"/>
              <a:t> </a:t>
            </a:r>
            <a:r>
              <a:rPr lang="en-US" dirty="0" err="1"/>
              <a:t>tijd</a:t>
            </a:r>
            <a:r>
              <a:rPr lang="en-US" dirty="0"/>
              <a:t> </a:t>
            </a:r>
            <a:r>
              <a:rPr lang="en-US" dirty="0" err="1"/>
              <a:t>niet</a:t>
            </a:r>
            <a:r>
              <a:rPr lang="en-US" dirty="0"/>
              <a:t> </a:t>
            </a:r>
            <a:r>
              <a:rPr lang="en-US" dirty="0" err="1"/>
              <a:t>herkennen</a:t>
            </a:r>
            <a:r>
              <a:rPr lang="en-US" dirty="0"/>
              <a:t> en </a:t>
            </a:r>
            <a:r>
              <a:rPr lang="en-US" dirty="0" err="1"/>
              <a:t>erkennen</a:t>
            </a:r>
            <a:r>
              <a:rPr lang="en-US" dirty="0"/>
              <a:t>. Het </a:t>
            </a:r>
            <a:r>
              <a:rPr lang="en-US" dirty="0" err="1"/>
              <a:t>zijn</a:t>
            </a:r>
            <a:r>
              <a:rPr lang="en-US" dirty="0"/>
              <a:t> </a:t>
            </a:r>
            <a:r>
              <a:rPr lang="en-US" dirty="0" err="1"/>
              <a:t>vaak</a:t>
            </a:r>
            <a:r>
              <a:rPr lang="en-US" dirty="0"/>
              <a:t> de </a:t>
            </a:r>
            <a:r>
              <a:rPr lang="en-US" dirty="0" err="1"/>
              <a:t>doorzetters</a:t>
            </a:r>
            <a:r>
              <a:rPr lang="en-US" dirty="0"/>
              <a:t>, de </a:t>
            </a:r>
            <a:r>
              <a:rPr lang="en-US" dirty="0" err="1"/>
              <a:t>harde</a:t>
            </a:r>
            <a:r>
              <a:rPr lang="en-US" dirty="0"/>
              <a:t> </a:t>
            </a:r>
            <a:r>
              <a:rPr lang="en-US" dirty="0" err="1"/>
              <a:t>werkers</a:t>
            </a:r>
            <a:r>
              <a:rPr lang="en-US" dirty="0"/>
              <a:t> die </a:t>
            </a:r>
            <a:r>
              <a:rPr lang="en-US" dirty="0" err="1"/>
              <a:t>uiteindelijk</a:t>
            </a:r>
            <a:r>
              <a:rPr lang="en-US" dirty="0"/>
              <a:t> </a:t>
            </a:r>
            <a:r>
              <a:rPr lang="en-US" dirty="0" err="1"/>
              <a:t>vastlopen</a:t>
            </a:r>
            <a:r>
              <a:rPr lang="en-US" dirty="0"/>
              <a:t>. Goede </a:t>
            </a:r>
            <a:r>
              <a:rPr lang="en-US" dirty="0" err="1"/>
              <a:t>resultaten</a:t>
            </a:r>
            <a:r>
              <a:rPr lang="en-US" dirty="0"/>
              <a:t> </a:t>
            </a:r>
            <a:r>
              <a:rPr lang="en-US" dirty="0" err="1"/>
              <a:t>bij</a:t>
            </a:r>
            <a:r>
              <a:rPr lang="en-US" dirty="0"/>
              <a:t> </a:t>
            </a:r>
            <a:r>
              <a:rPr lang="en-US" dirty="0" err="1"/>
              <a:t>functioneringsgesprekken</a:t>
            </a:r>
            <a:r>
              <a:rPr lang="en-US" dirty="0"/>
              <a:t>, maar </a:t>
            </a:r>
            <a:r>
              <a:rPr lang="en-US" dirty="0" err="1"/>
              <a:t>dus</a:t>
            </a:r>
            <a:r>
              <a:rPr lang="en-US" dirty="0"/>
              <a:t> </a:t>
            </a:r>
            <a:r>
              <a:rPr lang="en-US" dirty="0" err="1"/>
              <a:t>wel</a:t>
            </a:r>
            <a:r>
              <a:rPr lang="en-US" dirty="0"/>
              <a:t> met </a:t>
            </a:r>
            <a:r>
              <a:rPr lang="en-US" dirty="0" err="1"/>
              <a:t>een</a:t>
            </a:r>
            <a:r>
              <a:rPr lang="en-US" dirty="0"/>
              <a:t> </a:t>
            </a:r>
            <a:r>
              <a:rPr lang="en-US" dirty="0" err="1"/>
              <a:t>onderliggend</a:t>
            </a:r>
            <a:r>
              <a:rPr lang="en-US" dirty="0"/>
              <a:t> </a:t>
            </a:r>
            <a:r>
              <a:rPr lang="en-US" dirty="0" err="1"/>
              <a:t>risico</a:t>
            </a:r>
            <a:r>
              <a:rPr lang="en-US" dirty="0"/>
              <a:t>!</a:t>
            </a:r>
          </a:p>
          <a:p>
            <a:r>
              <a:rPr lang="en-US" dirty="0" err="1"/>
              <a:t>Andere</a:t>
            </a:r>
            <a:r>
              <a:rPr lang="en-US" dirty="0"/>
              <a:t> </a:t>
            </a:r>
            <a:r>
              <a:rPr lang="en-US" dirty="0" err="1"/>
              <a:t>factoren</a:t>
            </a:r>
            <a:r>
              <a:rPr lang="en-US" dirty="0"/>
              <a:t> die stress op </a:t>
            </a:r>
            <a:r>
              <a:rPr lang="en-US" dirty="0" err="1"/>
              <a:t>persoonlijk</a:t>
            </a:r>
            <a:r>
              <a:rPr lang="en-US" dirty="0"/>
              <a:t> </a:t>
            </a:r>
            <a:r>
              <a:rPr lang="en-US" dirty="0" err="1"/>
              <a:t>vlak</a:t>
            </a:r>
            <a:r>
              <a:rPr lang="en-US" dirty="0"/>
              <a:t> </a:t>
            </a:r>
            <a:r>
              <a:rPr lang="en-US" dirty="0" err="1"/>
              <a:t>kunnen</a:t>
            </a:r>
            <a:r>
              <a:rPr lang="en-US" dirty="0"/>
              <a:t> </a:t>
            </a:r>
            <a:r>
              <a:rPr lang="en-US" dirty="0" err="1"/>
              <a:t>vergroten</a:t>
            </a:r>
            <a:r>
              <a:rPr lang="en-US" dirty="0"/>
              <a:t> </a:t>
            </a:r>
            <a:r>
              <a:rPr lang="en-US" dirty="0" err="1"/>
              <a:t>zijn</a:t>
            </a:r>
            <a:r>
              <a:rPr lang="en-US" dirty="0"/>
              <a:t> </a:t>
            </a:r>
            <a:r>
              <a:rPr lang="en-US" dirty="0" err="1"/>
              <a:t>o.a.</a:t>
            </a:r>
            <a:r>
              <a:rPr lang="en-US" dirty="0"/>
              <a:t> </a:t>
            </a:r>
            <a:r>
              <a:rPr lang="en-US" dirty="0" err="1"/>
              <a:t>financiële</a:t>
            </a:r>
            <a:r>
              <a:rPr lang="en-US" dirty="0"/>
              <a:t> </a:t>
            </a:r>
            <a:r>
              <a:rPr lang="en-US" dirty="0" err="1"/>
              <a:t>zorgen</a:t>
            </a:r>
            <a:r>
              <a:rPr lang="en-US" dirty="0"/>
              <a:t>, </a:t>
            </a:r>
            <a:r>
              <a:rPr lang="en-US" dirty="0" err="1"/>
              <a:t>mantelzorg</a:t>
            </a:r>
            <a:r>
              <a:rPr lang="en-US" dirty="0"/>
              <a:t>, </a:t>
            </a:r>
            <a:r>
              <a:rPr lang="en-US" dirty="0" err="1"/>
              <a:t>gezondheidszorgen</a:t>
            </a:r>
            <a:r>
              <a:rPr lang="en-US" dirty="0"/>
              <a:t>, </a:t>
            </a:r>
            <a:r>
              <a:rPr lang="en-US" dirty="0" err="1"/>
              <a:t>verstoorde</a:t>
            </a:r>
            <a:r>
              <a:rPr lang="en-US" dirty="0"/>
              <a:t> </a:t>
            </a:r>
            <a:r>
              <a:rPr lang="en-US" dirty="0" err="1"/>
              <a:t>relaties</a:t>
            </a:r>
            <a:r>
              <a:rPr lang="en-US" dirty="0"/>
              <a:t> in het </a:t>
            </a:r>
            <a:r>
              <a:rPr lang="en-US" dirty="0" err="1"/>
              <a:t>privéleven</a:t>
            </a:r>
            <a:r>
              <a:rPr lang="en-US" dirty="0"/>
              <a:t> en het </a:t>
            </a:r>
            <a:r>
              <a:rPr lang="en-US" dirty="0" err="1"/>
              <a:t>verlies</a:t>
            </a:r>
            <a:r>
              <a:rPr lang="en-US" dirty="0"/>
              <a:t> van </a:t>
            </a:r>
            <a:r>
              <a:rPr lang="en-US" dirty="0" err="1"/>
              <a:t>naasten</a:t>
            </a:r>
            <a:r>
              <a:rPr lang="en-US" dirty="0"/>
              <a:t>. </a:t>
            </a:r>
            <a:r>
              <a:rPr lang="en-US" dirty="0" err="1"/>
              <a:t>Dergelijke</a:t>
            </a:r>
            <a:r>
              <a:rPr lang="en-US" dirty="0"/>
              <a:t> </a:t>
            </a:r>
            <a:r>
              <a:rPr lang="en-US" dirty="0" err="1"/>
              <a:t>ingrijpende</a:t>
            </a:r>
            <a:r>
              <a:rPr lang="en-US" dirty="0"/>
              <a:t> </a:t>
            </a:r>
            <a:r>
              <a:rPr lang="en-US" dirty="0" err="1"/>
              <a:t>gebeurtenissen</a:t>
            </a:r>
            <a:r>
              <a:rPr lang="en-US" dirty="0"/>
              <a:t> (life events) </a:t>
            </a:r>
            <a:r>
              <a:rPr lang="en-US" dirty="0" err="1"/>
              <a:t>zorgen</a:t>
            </a:r>
            <a:r>
              <a:rPr lang="en-US" dirty="0"/>
              <a:t> </a:t>
            </a:r>
            <a:r>
              <a:rPr lang="en-US" dirty="0" err="1"/>
              <a:t>er</a:t>
            </a:r>
            <a:r>
              <a:rPr lang="en-US" dirty="0"/>
              <a:t> </a:t>
            </a:r>
            <a:r>
              <a:rPr lang="en-US" dirty="0" err="1"/>
              <a:t>tevens</a:t>
            </a:r>
            <a:r>
              <a:rPr lang="en-US" dirty="0"/>
              <a:t> </a:t>
            </a:r>
            <a:r>
              <a:rPr lang="en-US" dirty="0" err="1"/>
              <a:t>voor</a:t>
            </a:r>
            <a:r>
              <a:rPr lang="en-US" dirty="0"/>
              <a:t> </a:t>
            </a:r>
            <a:r>
              <a:rPr lang="en-US" dirty="0" err="1"/>
              <a:t>dat</a:t>
            </a:r>
            <a:r>
              <a:rPr lang="en-US" dirty="0"/>
              <a:t> het </a:t>
            </a:r>
            <a:r>
              <a:rPr lang="en-US" dirty="0" err="1"/>
              <a:t>eerder</a:t>
            </a:r>
            <a:r>
              <a:rPr lang="en-US" dirty="0"/>
              <a:t> </a:t>
            </a:r>
            <a:r>
              <a:rPr lang="en-US" dirty="0" err="1"/>
              <a:t>genoemde</a:t>
            </a:r>
            <a:r>
              <a:rPr lang="en-US" dirty="0"/>
              <a:t> </a:t>
            </a:r>
            <a:r>
              <a:rPr lang="en-US" dirty="0" err="1"/>
              <a:t>zegelboekje</a:t>
            </a:r>
            <a:r>
              <a:rPr lang="en-US" dirty="0"/>
              <a:t> </a:t>
            </a:r>
            <a:r>
              <a:rPr lang="en-US" dirty="0" err="1"/>
              <a:t>sneller</a:t>
            </a:r>
            <a:r>
              <a:rPr lang="en-US" dirty="0"/>
              <a:t> vol zit.</a:t>
            </a:r>
            <a:endParaRPr lang="en-US" dirty="0">
              <a:cs typeface="Calibri"/>
            </a:endParaRPr>
          </a:p>
        </p:txBody>
      </p:sp>
      <p:sp>
        <p:nvSpPr>
          <p:cNvPr id="4" name="Tijdelijke aanduiding voor dianummer 3"/>
          <p:cNvSpPr>
            <a:spLocks noGrp="1"/>
          </p:cNvSpPr>
          <p:nvPr>
            <p:ph type="sldNum" sz="quarter" idx="5"/>
          </p:nvPr>
        </p:nvSpPr>
        <p:spPr/>
        <p:txBody>
          <a:bodyPr/>
          <a:lstStyle/>
          <a:p>
            <a:fld id="{4A786257-7BB8-4C38-91D6-B82579CEB510}" type="slidenum">
              <a:rPr lang="nl-NL"/>
              <a:t>24</a:t>
            </a:fld>
            <a:endParaRPr lang="nl-NL"/>
          </a:p>
        </p:txBody>
      </p:sp>
    </p:spTree>
    <p:extLst>
      <p:ext uri="{BB962C8B-B14F-4D97-AF65-F5344CB8AC3E}">
        <p14:creationId xmlns:p14="http://schemas.microsoft.com/office/powerpoint/2010/main" val="31293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Open in gesprek met je klas: uit </a:t>
            </a:r>
            <a:r>
              <a:rPr lang="nl-NL" dirty="0" err="1"/>
              <a:t>enquete</a:t>
            </a:r>
            <a:r>
              <a:rPr lang="nl-NL" dirty="0"/>
              <a:t> blijkt dat overgrote deel het onderwerp nooit heeft besproken binnen school. + Arjen </a:t>
            </a:r>
            <a:r>
              <a:rPr lang="nl-NL" dirty="0" err="1"/>
              <a:t>Luijendijk</a:t>
            </a:r>
            <a:r>
              <a:rPr lang="nl-NL" dirty="0"/>
              <a:t> noemt: Herken jij een combinatie van deze klachten bij jezelf of bij een medewerker of collega? Kom dan in actie en ga in gesprek met hem of haar. Een open gesprek, niet confronterend en in een veilige omgeving. </a:t>
            </a:r>
          </a:p>
        </p:txBody>
      </p:sp>
      <p:sp>
        <p:nvSpPr>
          <p:cNvPr id="4" name="Tijdelijke aanduiding voor dianummer 3"/>
          <p:cNvSpPr>
            <a:spLocks noGrp="1"/>
          </p:cNvSpPr>
          <p:nvPr>
            <p:ph type="sldNum" sz="quarter" idx="5"/>
          </p:nvPr>
        </p:nvSpPr>
        <p:spPr/>
        <p:txBody>
          <a:bodyPr/>
          <a:lstStyle/>
          <a:p>
            <a:fld id="{4A786257-7BB8-4C38-91D6-B82579CEB510}" type="slidenum">
              <a:rPr lang="nl-NL" smtClean="0"/>
              <a:t>26</a:t>
            </a:fld>
            <a:endParaRPr lang="nl-NL"/>
          </a:p>
        </p:txBody>
      </p:sp>
    </p:spTree>
    <p:extLst>
      <p:ext uri="{BB962C8B-B14F-4D97-AF65-F5344CB8AC3E}">
        <p14:creationId xmlns:p14="http://schemas.microsoft.com/office/powerpoint/2010/main" val="2503451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de-D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424929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51596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de-D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23111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88591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de-D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84349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datum 4"/>
          <p:cNvSpPr>
            <a:spLocks noGrp="1"/>
          </p:cNvSpPr>
          <p:nvPr>
            <p:ph type="dt" sz="half" idx="10"/>
          </p:nvPr>
        </p:nvSpPr>
        <p:spPr/>
        <p:txBody>
          <a:bodyPr/>
          <a:lstStyle/>
          <a:p>
            <a:fld id="{CA953BDC-9EAE-49FE-9892-958C9F845175}" type="datetimeFigureOut">
              <a:rPr lang="de-DE" smtClean="0"/>
              <a:t>09.11.2018</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95781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de-D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7" name="Tijdelijke aanduiding voor datum 6"/>
          <p:cNvSpPr>
            <a:spLocks noGrp="1"/>
          </p:cNvSpPr>
          <p:nvPr>
            <p:ph type="dt" sz="half" idx="10"/>
          </p:nvPr>
        </p:nvSpPr>
        <p:spPr/>
        <p:txBody>
          <a:bodyPr/>
          <a:lstStyle/>
          <a:p>
            <a:fld id="{CA953BDC-9EAE-49FE-9892-958C9F845175}" type="datetimeFigureOut">
              <a:rPr lang="de-DE" smtClean="0"/>
              <a:t>09.11.2018</a:t>
            </a:fld>
            <a:endParaRPr lang="de-DE"/>
          </a:p>
        </p:txBody>
      </p:sp>
      <p:sp>
        <p:nvSpPr>
          <p:cNvPr id="8" name="Tijdelijke aanduiding voor voettekst 7"/>
          <p:cNvSpPr>
            <a:spLocks noGrp="1"/>
          </p:cNvSpPr>
          <p:nvPr>
            <p:ph type="ftr" sz="quarter" idx="11"/>
          </p:nvPr>
        </p:nvSpPr>
        <p:spPr/>
        <p:txBody>
          <a:bodyPr/>
          <a:lstStyle/>
          <a:p>
            <a:endParaRPr lang="de-DE"/>
          </a:p>
        </p:txBody>
      </p:sp>
      <p:sp>
        <p:nvSpPr>
          <p:cNvPr id="9" name="Tijdelijke aanduiding voor dianummer 8"/>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41483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datum 2"/>
          <p:cNvSpPr>
            <a:spLocks noGrp="1"/>
          </p:cNvSpPr>
          <p:nvPr>
            <p:ph type="dt" sz="half" idx="10"/>
          </p:nvPr>
        </p:nvSpPr>
        <p:spPr/>
        <p:txBody>
          <a:bodyPr/>
          <a:lstStyle/>
          <a:p>
            <a:fld id="{CA953BDC-9EAE-49FE-9892-958C9F845175}" type="datetimeFigureOut">
              <a:rPr lang="de-DE" smtClean="0"/>
              <a:t>09.11.2018</a:t>
            </a:fld>
            <a:endParaRPr lang="de-DE"/>
          </a:p>
        </p:txBody>
      </p:sp>
      <p:sp>
        <p:nvSpPr>
          <p:cNvPr id="4" name="Tijdelijke aanduiding voor voettekst 3"/>
          <p:cNvSpPr>
            <a:spLocks noGrp="1"/>
          </p:cNvSpPr>
          <p:nvPr>
            <p:ph type="ftr" sz="quarter" idx="11"/>
          </p:nvPr>
        </p:nvSpPr>
        <p:spPr/>
        <p:txBody>
          <a:bodyPr/>
          <a:lstStyle/>
          <a:p>
            <a:endParaRPr lang="de-DE"/>
          </a:p>
        </p:txBody>
      </p:sp>
      <p:sp>
        <p:nvSpPr>
          <p:cNvPr id="5" name="Tijdelijke aanduiding voor dianummer 4"/>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937782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A953BDC-9EAE-49FE-9892-958C9F845175}" type="datetimeFigureOut">
              <a:rPr lang="de-DE" smtClean="0"/>
              <a:t>09.11.2018</a:t>
            </a:fld>
            <a:endParaRPr lang="de-DE"/>
          </a:p>
        </p:txBody>
      </p:sp>
      <p:sp>
        <p:nvSpPr>
          <p:cNvPr id="3" name="Tijdelijke aanduiding voor voettekst 2"/>
          <p:cNvSpPr>
            <a:spLocks noGrp="1"/>
          </p:cNvSpPr>
          <p:nvPr>
            <p:ph type="ftr" sz="quarter" idx="11"/>
          </p:nvPr>
        </p:nvSpPr>
        <p:spPr/>
        <p:txBody>
          <a:bodyPr/>
          <a:lstStyle/>
          <a:p>
            <a:endParaRPr lang="de-DE"/>
          </a:p>
        </p:txBody>
      </p:sp>
      <p:sp>
        <p:nvSpPr>
          <p:cNvPr id="4" name="Tijdelijke aanduiding voor dianummer 3"/>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34960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09.11.2018</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56838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09.11.2018</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8429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endParaRPr lang="de-DE"/>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53BDC-9EAE-49FE-9892-958C9F845175}" type="datetimeFigureOut">
              <a:rPr lang="de-DE" smtClean="0"/>
              <a:t>09.11.2018</a:t>
            </a:fld>
            <a:endParaRPr lang="de-DE"/>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814C8-F66B-4915-9FEC-D62A1DED085F}" type="slidenum">
              <a:rPr lang="de-DE" smtClean="0"/>
              <a:t>‹nr.›</a:t>
            </a:fld>
            <a:endParaRPr lang="de-DE"/>
          </a:p>
        </p:txBody>
      </p:sp>
    </p:spTree>
    <p:extLst>
      <p:ext uri="{BB962C8B-B14F-4D97-AF65-F5344CB8AC3E}">
        <p14:creationId xmlns:p14="http://schemas.microsoft.com/office/powerpoint/2010/main" val="171054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www.eenvandaag.nl/uploads/doc/Onderzoeksrapportage%20stress%202016.pdf"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mindyoung.nl/" TargetMode="Externa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entimeter.com/app"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dGaeGFYgup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fbeelding 4" descr="Afbeelding met lucht, schotel, sushi, voedsel&#10;&#10;Beschrijving is gegenereerd met hoge betrouwbaarheid">
            <a:extLst>
              <a:ext uri="{FF2B5EF4-FFF2-40B4-BE49-F238E27FC236}">
                <a16:creationId xmlns:a16="http://schemas.microsoft.com/office/drawing/2014/main" id="{F66C0A6B-F526-4B71-BF24-21B8E8B31B3A}"/>
              </a:ext>
            </a:extLst>
          </p:cNvPr>
          <p:cNvPicPr>
            <a:picLocks noChangeAspect="1"/>
          </p:cNvPicPr>
          <p:nvPr/>
        </p:nvPicPr>
        <p:blipFill rotWithShape="1">
          <a:blip r:embed="rId4">
            <a:alphaModFix/>
            <a:extLst/>
          </a:blip>
          <a:srcRect l="12583" r="16236" b="-1"/>
          <a:stretch/>
        </p:blipFill>
        <p:spPr>
          <a:xfrm>
            <a:off x="-305" y="-1"/>
            <a:ext cx="6423053" cy="6858001"/>
          </a:xfrm>
          <a:prstGeom prst="rect">
            <a:avLst/>
          </a:prstGeom>
        </p:spPr>
      </p:pic>
      <p:pic>
        <p:nvPicPr>
          <p:cNvPr id="13" name="Picture 16">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6748272" y="3992591"/>
            <a:ext cx="4800261" cy="1644592"/>
          </a:xfrm>
        </p:spPr>
        <p:txBody>
          <a:bodyPr anchor="t">
            <a:normAutofit/>
          </a:bodyPr>
          <a:lstStyle/>
          <a:p>
            <a:pPr algn="l"/>
            <a:r>
              <a:rPr lang="de-DE" sz="4400" dirty="0" err="1">
                <a:solidFill>
                  <a:srgbClr val="000000"/>
                </a:solidFill>
                <a:cs typeface="Calibri Light"/>
              </a:rPr>
              <a:t>Under</a:t>
            </a:r>
            <a:r>
              <a:rPr lang="de-DE" sz="4400" dirty="0">
                <a:solidFill>
                  <a:srgbClr val="000000"/>
                </a:solidFill>
                <a:cs typeface="Calibri Light"/>
              </a:rPr>
              <a:t> </a:t>
            </a:r>
            <a:r>
              <a:rPr lang="de-DE" sz="4400" dirty="0" err="1">
                <a:solidFill>
                  <a:srgbClr val="000000"/>
                </a:solidFill>
                <a:cs typeface="Calibri Light"/>
              </a:rPr>
              <a:t>pressure</a:t>
            </a:r>
            <a:r>
              <a:rPr lang="de-DE" sz="4400" dirty="0">
                <a:solidFill>
                  <a:srgbClr val="000000"/>
                </a:solidFill>
                <a:cs typeface="Calibri Light"/>
              </a:rPr>
              <a:t> </a:t>
            </a:r>
            <a:endParaRPr lang="de-DE" sz="4400" dirty="0">
              <a:solidFill>
                <a:srgbClr val="000000"/>
              </a:solidFill>
            </a:endParaRPr>
          </a:p>
        </p:txBody>
      </p:sp>
      <p:sp>
        <p:nvSpPr>
          <p:cNvPr id="3" name="Ondertitel 2"/>
          <p:cNvSpPr>
            <a:spLocks noGrp="1"/>
          </p:cNvSpPr>
          <p:nvPr>
            <p:ph type="subTitle" idx="1"/>
          </p:nvPr>
        </p:nvSpPr>
        <p:spPr>
          <a:xfrm>
            <a:off x="6748272" y="3153758"/>
            <a:ext cx="4711745" cy="838831"/>
          </a:xfrm>
        </p:spPr>
        <p:txBody>
          <a:bodyPr vert="horz" lIns="91440" tIns="45720" rIns="91440" bIns="45720" rtlCol="0" anchor="b">
            <a:normAutofit/>
          </a:bodyPr>
          <a:lstStyle/>
          <a:p>
            <a:pPr algn="l"/>
            <a:r>
              <a:rPr lang="de-DE" sz="1800">
                <a:solidFill>
                  <a:srgbClr val="000000"/>
                </a:solidFill>
                <a:cs typeface="Calibri"/>
              </a:rPr>
              <a:t>Workshop </a:t>
            </a:r>
            <a:endParaRPr lang="de-DE" sz="1800">
              <a:solidFill>
                <a:srgbClr val="000000"/>
              </a:solidFill>
            </a:endParaRPr>
          </a:p>
        </p:txBody>
      </p:sp>
      <p:pic>
        <p:nvPicPr>
          <p:cNvPr id="5" name="Queen - Under Pressure (Official Video)">
            <a:hlinkClick r:id="" action="ppaction://media"/>
            <a:extLst>
              <a:ext uri="{FF2B5EF4-FFF2-40B4-BE49-F238E27FC236}">
                <a16:creationId xmlns:a16="http://schemas.microsoft.com/office/drawing/2014/main" id="{EDCE7A87-49C1-4C4A-92D0-733149E855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58400" y="5378765"/>
            <a:ext cx="609600" cy="609600"/>
          </a:xfrm>
          <a:prstGeom prst="rect">
            <a:avLst/>
          </a:prstGeom>
        </p:spPr>
      </p:pic>
    </p:spTree>
    <p:extLst>
      <p:ext uri="{BB962C8B-B14F-4D97-AF65-F5344CB8AC3E}">
        <p14:creationId xmlns:p14="http://schemas.microsoft.com/office/powerpoint/2010/main" val="335143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D24968AC-39B7-4FD0-BCAB-C6075AE7C6B9}"/>
              </a:ext>
            </a:extLst>
          </p:cNvPr>
          <p:cNvPicPr>
            <a:picLocks noChangeAspect="1"/>
          </p:cNvPicPr>
          <p:nvPr/>
        </p:nvPicPr>
        <p:blipFill>
          <a:blip r:embed="rId2"/>
          <a:stretch>
            <a:fillRect/>
          </a:stretch>
        </p:blipFill>
        <p:spPr>
          <a:xfrm>
            <a:off x="2883408" y="257295"/>
            <a:ext cx="6333743" cy="6419125"/>
          </a:xfrm>
          <a:prstGeom prst="rect">
            <a:avLst/>
          </a:prstGeom>
        </p:spPr>
      </p:pic>
      <p:sp>
        <p:nvSpPr>
          <p:cNvPr id="5" name="Tekstvak 4">
            <a:extLst>
              <a:ext uri="{FF2B5EF4-FFF2-40B4-BE49-F238E27FC236}">
                <a16:creationId xmlns:a16="http://schemas.microsoft.com/office/drawing/2014/main" id="{2F44897D-7A4D-4F9C-80AA-65F7DAC2E78E}"/>
              </a:ext>
            </a:extLst>
          </p:cNvPr>
          <p:cNvSpPr txBox="1"/>
          <p:nvPr/>
        </p:nvSpPr>
        <p:spPr>
          <a:xfrm>
            <a:off x="2568614" y="2938760"/>
            <a:ext cx="5677468" cy="1661993"/>
          </a:xfrm>
          <a:prstGeom prst="rect">
            <a:avLst/>
          </a:prstGeom>
          <a:solidFill>
            <a:schemeClr val="accent6"/>
          </a:solidFill>
          <a:ln>
            <a:solidFill>
              <a:schemeClr val="accent6">
                <a:lumMod val="60000"/>
                <a:lumOff val="40000"/>
              </a:schemeClr>
            </a:solidFill>
          </a:ln>
        </p:spPr>
        <p:txBody>
          <a:bodyPr wrap="square" rtlCol="0">
            <a:spAutoFit/>
          </a:bodyPr>
          <a:lstStyle/>
          <a:p>
            <a:r>
              <a:rPr lang="nl-NL" sz="2400" b="1" dirty="0"/>
              <a:t>“Burn-out dreigt voor driekwart tieners”</a:t>
            </a:r>
          </a:p>
          <a:p>
            <a:r>
              <a:rPr lang="nl-NL" sz="2000" dirty="0"/>
              <a:t>Ruim driekwart van de tieners ervaart zoveel stress dat ze kans lopen lange tijd opgebrand thuis te komen zitten.</a:t>
            </a:r>
          </a:p>
          <a:p>
            <a:r>
              <a:rPr lang="nl-NL" sz="1400" dirty="0"/>
              <a:t>AD-Gerben van 't Hof 6-2-16</a:t>
            </a:r>
          </a:p>
        </p:txBody>
      </p:sp>
      <p:sp>
        <p:nvSpPr>
          <p:cNvPr id="6" name="Tekstvak 5">
            <a:extLst>
              <a:ext uri="{FF2B5EF4-FFF2-40B4-BE49-F238E27FC236}">
                <a16:creationId xmlns:a16="http://schemas.microsoft.com/office/drawing/2014/main" id="{CCFC5D5A-6B4E-40DA-BF6D-A88FE4122081}"/>
              </a:ext>
            </a:extLst>
          </p:cNvPr>
          <p:cNvSpPr txBox="1"/>
          <p:nvPr/>
        </p:nvSpPr>
        <p:spPr>
          <a:xfrm>
            <a:off x="7246961" y="1924334"/>
            <a:ext cx="4326340" cy="1080420"/>
          </a:xfrm>
          <a:prstGeom prst="rect">
            <a:avLst/>
          </a:prstGeom>
          <a:noFill/>
        </p:spPr>
        <p:txBody>
          <a:bodyPr wrap="square" rtlCol="0">
            <a:spAutoFit/>
          </a:bodyPr>
          <a:lstStyle/>
          <a:p>
            <a:endParaRPr lang="nl-NL" dirty="0"/>
          </a:p>
        </p:txBody>
      </p:sp>
      <p:sp>
        <p:nvSpPr>
          <p:cNvPr id="7" name="Tekstvak 6">
            <a:extLst>
              <a:ext uri="{FF2B5EF4-FFF2-40B4-BE49-F238E27FC236}">
                <a16:creationId xmlns:a16="http://schemas.microsoft.com/office/drawing/2014/main" id="{87F938C0-078F-40CF-94DD-A3488A1E3542}"/>
              </a:ext>
            </a:extLst>
          </p:cNvPr>
          <p:cNvSpPr txBox="1"/>
          <p:nvPr/>
        </p:nvSpPr>
        <p:spPr>
          <a:xfrm>
            <a:off x="6888509" y="257295"/>
            <a:ext cx="5043243" cy="2492990"/>
          </a:xfrm>
          <a:prstGeom prst="rect">
            <a:avLst/>
          </a:prstGeom>
          <a:solidFill>
            <a:schemeClr val="accent6">
              <a:lumMod val="40000"/>
              <a:lumOff val="60000"/>
            </a:schemeClr>
          </a:solidFill>
        </p:spPr>
        <p:txBody>
          <a:bodyPr wrap="square" rtlCol="0">
            <a:spAutoFit/>
          </a:bodyPr>
          <a:lstStyle/>
          <a:p>
            <a:r>
              <a:rPr lang="en-US" sz="2400" b="1" dirty="0">
                <a:solidFill>
                  <a:srgbClr val="010050"/>
                </a:solidFill>
                <a:cs typeface="Calibri"/>
              </a:rPr>
              <a:t>“</a:t>
            </a:r>
            <a:r>
              <a:rPr lang="en-US" sz="2400" b="1" dirty="0" err="1">
                <a:solidFill>
                  <a:srgbClr val="010050"/>
                </a:solidFill>
                <a:cs typeface="Calibri"/>
              </a:rPr>
              <a:t>Een</a:t>
            </a:r>
            <a:r>
              <a:rPr lang="en-US" sz="2400" b="1" dirty="0">
                <a:solidFill>
                  <a:srgbClr val="010050"/>
                </a:solidFill>
                <a:cs typeface="Calibri"/>
              </a:rPr>
              <a:t> </a:t>
            </a:r>
            <a:r>
              <a:rPr lang="en-US" sz="2400" b="1" dirty="0" err="1">
                <a:solidFill>
                  <a:srgbClr val="010050"/>
                </a:solidFill>
                <a:cs typeface="Calibri"/>
              </a:rPr>
              <a:t>derde</a:t>
            </a:r>
            <a:r>
              <a:rPr lang="en-US" sz="2400" b="1" dirty="0">
                <a:solidFill>
                  <a:srgbClr val="010050"/>
                </a:solidFill>
                <a:cs typeface="Calibri"/>
              </a:rPr>
              <a:t> van de </a:t>
            </a:r>
            <a:r>
              <a:rPr lang="en-US" sz="2400" b="1" dirty="0" err="1">
                <a:solidFill>
                  <a:srgbClr val="010050"/>
                </a:solidFill>
                <a:cs typeface="Calibri"/>
              </a:rPr>
              <a:t>jongeren</a:t>
            </a:r>
            <a:r>
              <a:rPr lang="en-US" sz="2400" b="1" dirty="0">
                <a:solidFill>
                  <a:srgbClr val="010050"/>
                </a:solidFill>
                <a:cs typeface="Calibri"/>
              </a:rPr>
              <a:t> in Nederland (16 t/m 24 </a:t>
            </a:r>
            <a:r>
              <a:rPr lang="en-US" sz="2400" b="1" dirty="0" err="1">
                <a:solidFill>
                  <a:srgbClr val="010050"/>
                </a:solidFill>
                <a:cs typeface="Calibri"/>
              </a:rPr>
              <a:t>jaar</a:t>
            </a:r>
            <a:r>
              <a:rPr lang="en-US" sz="2400" b="1" dirty="0">
                <a:solidFill>
                  <a:srgbClr val="010050"/>
                </a:solidFill>
                <a:cs typeface="Calibri"/>
              </a:rPr>
              <a:t>) </a:t>
            </a:r>
            <a:r>
              <a:rPr lang="en-US" sz="2400" b="1" dirty="0" err="1">
                <a:solidFill>
                  <a:srgbClr val="010050"/>
                </a:solidFill>
                <a:cs typeface="Calibri"/>
              </a:rPr>
              <a:t>maakt</a:t>
            </a:r>
            <a:r>
              <a:rPr lang="en-US" sz="2400" b="1" dirty="0">
                <a:solidFill>
                  <a:srgbClr val="010050"/>
                </a:solidFill>
                <a:cs typeface="Calibri"/>
              </a:rPr>
              <a:t> </a:t>
            </a:r>
            <a:r>
              <a:rPr lang="en-US" sz="2400" b="1" dirty="0" err="1">
                <a:solidFill>
                  <a:srgbClr val="010050"/>
                </a:solidFill>
                <a:cs typeface="Calibri"/>
              </a:rPr>
              <a:t>zich</a:t>
            </a:r>
            <a:r>
              <a:rPr lang="en-US" sz="2400" b="1" dirty="0">
                <a:solidFill>
                  <a:srgbClr val="010050"/>
                </a:solidFill>
                <a:cs typeface="Calibri"/>
              </a:rPr>
              <a:t> </a:t>
            </a:r>
            <a:r>
              <a:rPr lang="en-US" sz="2400" b="1" dirty="0" err="1">
                <a:solidFill>
                  <a:srgbClr val="010050"/>
                </a:solidFill>
                <a:cs typeface="Calibri"/>
              </a:rPr>
              <a:t>zorgen</a:t>
            </a:r>
            <a:r>
              <a:rPr lang="en-US" sz="2400" b="1" dirty="0">
                <a:solidFill>
                  <a:srgbClr val="010050"/>
                </a:solidFill>
                <a:cs typeface="Calibri"/>
              </a:rPr>
              <a:t> om </a:t>
            </a:r>
            <a:r>
              <a:rPr lang="en-US" sz="2400" b="1" dirty="0" err="1">
                <a:solidFill>
                  <a:srgbClr val="010050"/>
                </a:solidFill>
                <a:cs typeface="Calibri"/>
              </a:rPr>
              <a:t>een</a:t>
            </a:r>
            <a:r>
              <a:rPr lang="en-US" sz="2400" b="1" dirty="0">
                <a:solidFill>
                  <a:srgbClr val="010050"/>
                </a:solidFill>
                <a:cs typeface="Calibri"/>
              </a:rPr>
              <a:t> burn-out </a:t>
            </a:r>
            <a:r>
              <a:rPr lang="en-US" sz="2400" b="1" dirty="0" err="1">
                <a:solidFill>
                  <a:srgbClr val="010050"/>
                </a:solidFill>
                <a:cs typeface="Calibri"/>
              </a:rPr>
              <a:t>te</a:t>
            </a:r>
            <a:r>
              <a:rPr lang="en-US" sz="2400" b="1" dirty="0">
                <a:solidFill>
                  <a:srgbClr val="010050"/>
                </a:solidFill>
                <a:cs typeface="Calibri"/>
              </a:rPr>
              <a:t> </a:t>
            </a:r>
            <a:r>
              <a:rPr lang="en-US" sz="2400" b="1" dirty="0" err="1">
                <a:solidFill>
                  <a:srgbClr val="010050"/>
                </a:solidFill>
                <a:cs typeface="Calibri"/>
              </a:rPr>
              <a:t>krijgen</a:t>
            </a:r>
            <a:r>
              <a:rPr lang="en-US" sz="2400" b="1" dirty="0">
                <a:solidFill>
                  <a:srgbClr val="010050"/>
                </a:solidFill>
                <a:cs typeface="Calibri"/>
              </a:rPr>
              <a:t>”</a:t>
            </a:r>
          </a:p>
          <a:p>
            <a:r>
              <a:rPr lang="en-US" sz="2000" dirty="0">
                <a:solidFill>
                  <a:srgbClr val="010050"/>
                </a:solidFill>
                <a:cs typeface="Calibri"/>
              </a:rPr>
              <a:t>Dat </a:t>
            </a:r>
            <a:r>
              <a:rPr lang="en-US" sz="2000" dirty="0" err="1">
                <a:solidFill>
                  <a:srgbClr val="010050"/>
                </a:solidFill>
                <a:cs typeface="Calibri"/>
              </a:rPr>
              <a:t>concluderen</a:t>
            </a:r>
            <a:r>
              <a:rPr lang="en-US" sz="2000" dirty="0">
                <a:solidFill>
                  <a:srgbClr val="010050"/>
                </a:solidFill>
                <a:cs typeface="Calibri"/>
              </a:rPr>
              <a:t> </a:t>
            </a:r>
            <a:r>
              <a:rPr lang="en-US" sz="2000" dirty="0" err="1">
                <a:solidFill>
                  <a:srgbClr val="010050"/>
                </a:solidFill>
                <a:cs typeface="Calibri"/>
              </a:rPr>
              <a:t>onderzoekbureaus</a:t>
            </a:r>
            <a:r>
              <a:rPr lang="en-US" sz="2000" dirty="0">
                <a:solidFill>
                  <a:srgbClr val="010050"/>
                </a:solidFill>
                <a:cs typeface="Calibri"/>
              </a:rPr>
              <a:t> </a:t>
            </a:r>
            <a:r>
              <a:rPr lang="en-US" sz="2000" dirty="0" err="1">
                <a:solidFill>
                  <a:srgbClr val="010050"/>
                </a:solidFill>
                <a:cs typeface="Calibri"/>
              </a:rPr>
              <a:t>Trendbox</a:t>
            </a:r>
            <a:r>
              <a:rPr lang="en-US" sz="2000" dirty="0">
                <a:solidFill>
                  <a:srgbClr val="010050"/>
                </a:solidFill>
                <a:cs typeface="Calibri"/>
              </a:rPr>
              <a:t> </a:t>
            </a:r>
            <a:r>
              <a:rPr lang="en-US" sz="2000" dirty="0" err="1">
                <a:solidFill>
                  <a:srgbClr val="010050"/>
                </a:solidFill>
                <a:cs typeface="Calibri"/>
              </a:rPr>
              <a:t>en</a:t>
            </a:r>
            <a:r>
              <a:rPr lang="en-US" sz="2000" dirty="0">
                <a:solidFill>
                  <a:srgbClr val="010050"/>
                </a:solidFill>
                <a:cs typeface="Calibri"/>
              </a:rPr>
              <a:t> Science of the Time</a:t>
            </a:r>
            <a:r>
              <a:rPr lang="en-US" sz="2400" dirty="0">
                <a:solidFill>
                  <a:srgbClr val="010050"/>
                </a:solidFill>
                <a:cs typeface="Calibri"/>
              </a:rPr>
              <a:t> </a:t>
            </a:r>
            <a:r>
              <a:rPr lang="en-US" sz="2400" dirty="0" err="1">
                <a:solidFill>
                  <a:srgbClr val="010050"/>
                </a:solidFill>
                <a:cs typeface="Calibri"/>
              </a:rPr>
              <a:t>vrijdag</a:t>
            </a:r>
            <a:r>
              <a:rPr lang="en-US" sz="2400" dirty="0">
                <a:solidFill>
                  <a:srgbClr val="010050"/>
                </a:solidFill>
                <a:cs typeface="Calibri"/>
              </a:rPr>
              <a:t>.</a:t>
            </a:r>
          </a:p>
          <a:p>
            <a:r>
              <a:rPr lang="en-US" sz="1400" dirty="0" err="1">
                <a:solidFill>
                  <a:srgbClr val="010050"/>
                </a:solidFill>
                <a:cs typeface="Calibri"/>
              </a:rPr>
              <a:t>Bron</a:t>
            </a:r>
            <a:r>
              <a:rPr lang="en-US" sz="1400" dirty="0">
                <a:solidFill>
                  <a:srgbClr val="010050"/>
                </a:solidFill>
                <a:cs typeface="Calibri"/>
              </a:rPr>
              <a:t>: nu.nl, 29-5-2015</a:t>
            </a:r>
          </a:p>
          <a:p>
            <a:endParaRPr lang="nl-NL" sz="2400" b="1" dirty="0"/>
          </a:p>
        </p:txBody>
      </p:sp>
      <p:sp>
        <p:nvSpPr>
          <p:cNvPr id="9" name="Tekstvak 8">
            <a:extLst>
              <a:ext uri="{FF2B5EF4-FFF2-40B4-BE49-F238E27FC236}">
                <a16:creationId xmlns:a16="http://schemas.microsoft.com/office/drawing/2014/main" id="{2AC97BC6-6BAC-482E-AD66-1BAF95FB3FC6}"/>
              </a:ext>
            </a:extLst>
          </p:cNvPr>
          <p:cNvSpPr txBox="1"/>
          <p:nvPr/>
        </p:nvSpPr>
        <p:spPr>
          <a:xfrm>
            <a:off x="5358384" y="4682039"/>
            <a:ext cx="6573368" cy="1754326"/>
          </a:xfrm>
          <a:prstGeom prst="rect">
            <a:avLst/>
          </a:prstGeom>
          <a:solidFill>
            <a:schemeClr val="accent6">
              <a:lumMod val="60000"/>
              <a:lumOff val="40000"/>
            </a:schemeClr>
          </a:solidFill>
        </p:spPr>
        <p:txBody>
          <a:bodyPr wrap="square" rtlCol="0">
            <a:spAutoFit/>
          </a:bodyPr>
          <a:lstStyle/>
          <a:p>
            <a:r>
              <a:rPr lang="en-US" sz="2400" b="1" dirty="0">
                <a:latin typeface="inherit"/>
              </a:rPr>
              <a:t>“Driekwart van de </a:t>
            </a:r>
            <a:r>
              <a:rPr lang="en-US" sz="2400" b="1" dirty="0" err="1">
                <a:latin typeface="inherit"/>
              </a:rPr>
              <a:t>jongeren</a:t>
            </a:r>
            <a:r>
              <a:rPr lang="en-US" sz="2400" b="1" dirty="0">
                <a:latin typeface="inherit"/>
              </a:rPr>
              <a:t> </a:t>
            </a:r>
            <a:r>
              <a:rPr lang="en-US" sz="2400" b="1" dirty="0" err="1">
                <a:latin typeface="inherit"/>
              </a:rPr>
              <a:t>heeft</a:t>
            </a:r>
            <a:r>
              <a:rPr lang="en-US" sz="2400" b="1" dirty="0">
                <a:latin typeface="inherit"/>
              </a:rPr>
              <a:t> last van stress </a:t>
            </a:r>
            <a:r>
              <a:rPr lang="en-US" sz="2400" b="1" dirty="0" err="1">
                <a:latin typeface="inherit"/>
              </a:rPr>
              <a:t>en</a:t>
            </a:r>
            <a:r>
              <a:rPr lang="en-US" sz="2400" b="1" dirty="0">
                <a:latin typeface="inherit"/>
              </a:rPr>
              <a:t> burn-out </a:t>
            </a:r>
            <a:r>
              <a:rPr lang="en-US" sz="2400" b="1" dirty="0" err="1">
                <a:latin typeface="inherit"/>
              </a:rPr>
              <a:t>klachten</a:t>
            </a:r>
            <a:r>
              <a:rPr lang="en-US" sz="2400" b="1" dirty="0">
                <a:latin typeface="inherit"/>
              </a:rPr>
              <a:t>”</a:t>
            </a:r>
          </a:p>
          <a:p>
            <a:r>
              <a:rPr lang="en-US" sz="2000" dirty="0"/>
              <a:t>10 </a:t>
            </a:r>
            <a:r>
              <a:rPr lang="en-US" sz="2000" dirty="0" err="1"/>
              <a:t>juli</a:t>
            </a:r>
            <a:r>
              <a:rPr lang="en-US" sz="2000" dirty="0"/>
              <a:t> 2017- </a:t>
            </a:r>
            <a:r>
              <a:rPr lang="en-US" sz="2000" dirty="0" err="1"/>
              <a:t>Uit</a:t>
            </a:r>
            <a:r>
              <a:rPr lang="en-US" sz="2000" dirty="0"/>
              <a:t> </a:t>
            </a:r>
            <a:r>
              <a:rPr lang="en-US" sz="2000" dirty="0" err="1"/>
              <a:t>een</a:t>
            </a:r>
            <a:r>
              <a:rPr lang="en-US" sz="2000" dirty="0"/>
              <a:t> </a:t>
            </a:r>
            <a:r>
              <a:rPr lang="en-US" sz="2000" dirty="0" err="1"/>
              <a:t>onderzoek</a:t>
            </a:r>
            <a:r>
              <a:rPr lang="en-US" sz="2000" dirty="0"/>
              <a:t> van Metro </a:t>
            </a:r>
            <a:r>
              <a:rPr lang="en-US" sz="2000" dirty="0" err="1"/>
              <a:t>onder</a:t>
            </a:r>
            <a:r>
              <a:rPr lang="en-US" sz="2000" dirty="0"/>
              <a:t> </a:t>
            </a:r>
            <a:r>
              <a:rPr lang="en-US" sz="2000" dirty="0" err="1"/>
              <a:t>zo’n</a:t>
            </a:r>
            <a:r>
              <a:rPr lang="en-US" sz="2000" dirty="0"/>
              <a:t> 2000 </a:t>
            </a:r>
            <a:r>
              <a:rPr lang="en-US" sz="2000" dirty="0" err="1"/>
              <a:t>jongeren</a:t>
            </a:r>
            <a:r>
              <a:rPr lang="en-US" sz="2000" dirty="0"/>
              <a:t> </a:t>
            </a:r>
            <a:r>
              <a:rPr lang="en-US" sz="2000" dirty="0" err="1"/>
              <a:t>blijkt</a:t>
            </a:r>
            <a:r>
              <a:rPr lang="en-US" sz="2000" dirty="0"/>
              <a:t> </a:t>
            </a:r>
            <a:r>
              <a:rPr lang="en-US" sz="2000" dirty="0" err="1"/>
              <a:t>dat</a:t>
            </a:r>
            <a:r>
              <a:rPr lang="en-US" sz="2000" dirty="0"/>
              <a:t> 75 </a:t>
            </a:r>
            <a:r>
              <a:rPr lang="en-US" sz="2000" dirty="0" err="1"/>
              <a:t>procent</a:t>
            </a:r>
            <a:r>
              <a:rPr lang="en-US" sz="2000" dirty="0"/>
              <a:t> </a:t>
            </a:r>
            <a:r>
              <a:rPr lang="en-US" sz="2000" dirty="0" err="1"/>
              <a:t>overweegt</a:t>
            </a:r>
            <a:r>
              <a:rPr lang="en-US" sz="2000" dirty="0"/>
              <a:t> </a:t>
            </a:r>
            <a:r>
              <a:rPr lang="en-US" sz="2000" dirty="0" err="1"/>
              <a:t>naar</a:t>
            </a:r>
            <a:r>
              <a:rPr lang="en-US" sz="2000" dirty="0"/>
              <a:t> </a:t>
            </a:r>
            <a:r>
              <a:rPr lang="en-US" sz="2000" dirty="0" err="1"/>
              <a:t>een</a:t>
            </a:r>
            <a:r>
              <a:rPr lang="en-US" sz="2000" dirty="0"/>
              <a:t> </a:t>
            </a:r>
            <a:r>
              <a:rPr lang="en-US" sz="2000" dirty="0" err="1"/>
              <a:t>psycholoog</a:t>
            </a:r>
            <a:r>
              <a:rPr lang="en-US" sz="2000" dirty="0"/>
              <a:t> </a:t>
            </a:r>
            <a:r>
              <a:rPr lang="en-US" sz="2000" dirty="0" err="1"/>
              <a:t>te</a:t>
            </a:r>
            <a:r>
              <a:rPr lang="en-US" sz="2000" dirty="0"/>
              <a:t> </a:t>
            </a:r>
            <a:r>
              <a:rPr lang="en-US" sz="2000" dirty="0" err="1"/>
              <a:t>gaan</a:t>
            </a:r>
            <a:r>
              <a:rPr lang="en-US" sz="2000" dirty="0"/>
              <a:t>.</a:t>
            </a:r>
          </a:p>
        </p:txBody>
      </p:sp>
      <p:sp>
        <p:nvSpPr>
          <p:cNvPr id="10" name="Tekstvak 9">
            <a:extLst>
              <a:ext uri="{FF2B5EF4-FFF2-40B4-BE49-F238E27FC236}">
                <a16:creationId xmlns:a16="http://schemas.microsoft.com/office/drawing/2014/main" id="{0835BD66-8BF9-4719-8C0B-23AFC8023964}"/>
              </a:ext>
            </a:extLst>
          </p:cNvPr>
          <p:cNvSpPr txBox="1"/>
          <p:nvPr/>
        </p:nvSpPr>
        <p:spPr>
          <a:xfrm>
            <a:off x="318205" y="1537344"/>
            <a:ext cx="4517136" cy="3939540"/>
          </a:xfrm>
          <a:prstGeom prst="rect">
            <a:avLst/>
          </a:prstGeom>
          <a:solidFill>
            <a:srgbClr val="92D050"/>
          </a:solidFill>
        </p:spPr>
        <p:txBody>
          <a:bodyPr wrap="square" rtlCol="0">
            <a:spAutoFit/>
          </a:bodyPr>
          <a:lstStyle/>
          <a:p>
            <a:r>
              <a:rPr lang="en-US" sz="2400" b="1" dirty="0">
                <a:latin typeface="Helvetica Neue"/>
              </a:rPr>
              <a:t>“Opgebrand </a:t>
            </a:r>
            <a:r>
              <a:rPr lang="en-US" sz="2400" b="1" dirty="0" err="1">
                <a:latin typeface="Helvetica Neue"/>
              </a:rPr>
              <a:t>terwijl</a:t>
            </a:r>
            <a:r>
              <a:rPr lang="en-US" sz="2400" b="1" dirty="0">
                <a:latin typeface="Helvetica Neue"/>
              </a:rPr>
              <a:t> </a:t>
            </a:r>
            <a:r>
              <a:rPr lang="en-US" sz="2400" b="1" dirty="0" err="1">
                <a:latin typeface="Helvetica Neue"/>
              </a:rPr>
              <a:t>je</a:t>
            </a:r>
            <a:r>
              <a:rPr lang="en-US" sz="2400" b="1" dirty="0">
                <a:latin typeface="Helvetica Neue"/>
              </a:rPr>
              <a:t> </a:t>
            </a:r>
            <a:r>
              <a:rPr lang="en-US" sz="2400" b="1" dirty="0" err="1">
                <a:latin typeface="Helvetica Neue"/>
              </a:rPr>
              <a:t>nog</a:t>
            </a:r>
            <a:r>
              <a:rPr lang="en-US" sz="2400" b="1" dirty="0">
                <a:latin typeface="Helvetica Neue"/>
              </a:rPr>
              <a:t> maar net </a:t>
            </a:r>
            <a:r>
              <a:rPr lang="en-US" sz="2400" b="1" dirty="0" err="1">
                <a:latin typeface="Helvetica Neue"/>
              </a:rPr>
              <a:t>begonnen</a:t>
            </a:r>
            <a:r>
              <a:rPr lang="en-US" sz="2400" b="1" dirty="0">
                <a:latin typeface="Helvetica Neue"/>
              </a:rPr>
              <a:t> bent </a:t>
            </a:r>
            <a:r>
              <a:rPr lang="en-US" sz="2400" b="1" dirty="0" err="1">
                <a:latin typeface="Helvetica Neue"/>
              </a:rPr>
              <a:t>aan</a:t>
            </a:r>
            <a:r>
              <a:rPr lang="en-US" sz="2400" b="1" dirty="0">
                <a:latin typeface="Helvetica Neue"/>
              </a:rPr>
              <a:t> </a:t>
            </a:r>
            <a:r>
              <a:rPr lang="en-US" sz="2400" b="1" dirty="0" err="1">
                <a:latin typeface="Helvetica Neue"/>
              </a:rPr>
              <a:t>je</a:t>
            </a:r>
            <a:r>
              <a:rPr lang="en-US" sz="2400" b="1" dirty="0">
                <a:latin typeface="Helvetica Neue"/>
              </a:rPr>
              <a:t> </a:t>
            </a:r>
            <a:r>
              <a:rPr lang="en-US" sz="2400" b="1" dirty="0" err="1">
                <a:latin typeface="Helvetica Neue"/>
              </a:rPr>
              <a:t>volwassen</a:t>
            </a:r>
            <a:r>
              <a:rPr lang="en-US" sz="2400" b="1" dirty="0">
                <a:latin typeface="Helvetica Neue"/>
              </a:rPr>
              <a:t> </a:t>
            </a:r>
            <a:r>
              <a:rPr lang="en-US" sz="2400" b="1" dirty="0" err="1">
                <a:latin typeface="Helvetica Neue"/>
              </a:rPr>
              <a:t>leven</a:t>
            </a:r>
            <a:r>
              <a:rPr lang="en-US" sz="2400" b="1" dirty="0">
                <a:latin typeface="Helvetica Neue"/>
              </a:rPr>
              <a:t>.’’</a:t>
            </a:r>
          </a:p>
          <a:p>
            <a:r>
              <a:rPr lang="en-US" sz="2000" dirty="0">
                <a:solidFill>
                  <a:srgbClr val="002060"/>
                </a:solidFill>
                <a:latin typeface="Helvetica Neue"/>
              </a:rPr>
              <a:t>Dat </a:t>
            </a:r>
            <a:r>
              <a:rPr lang="en-US" sz="2000" dirty="0" err="1">
                <a:solidFill>
                  <a:srgbClr val="002060"/>
                </a:solidFill>
                <a:latin typeface="Helvetica Neue"/>
              </a:rPr>
              <a:t>klinkt</a:t>
            </a:r>
            <a:r>
              <a:rPr lang="en-US" sz="2000" dirty="0">
                <a:solidFill>
                  <a:srgbClr val="002060"/>
                </a:solidFill>
                <a:latin typeface="Helvetica Neue"/>
              </a:rPr>
              <a:t> </a:t>
            </a:r>
            <a:r>
              <a:rPr lang="en-US" sz="2000" dirty="0" err="1">
                <a:solidFill>
                  <a:srgbClr val="002060"/>
                </a:solidFill>
                <a:latin typeface="Helvetica Neue"/>
              </a:rPr>
              <a:t>als</a:t>
            </a:r>
            <a:r>
              <a:rPr lang="en-US" sz="2000" dirty="0">
                <a:solidFill>
                  <a:srgbClr val="002060"/>
                </a:solidFill>
                <a:latin typeface="Helvetica Neue"/>
              </a:rPr>
              <a:t> </a:t>
            </a:r>
            <a:r>
              <a:rPr lang="en-US" sz="2000" dirty="0" err="1">
                <a:solidFill>
                  <a:srgbClr val="002060"/>
                </a:solidFill>
                <a:latin typeface="Helvetica Neue"/>
              </a:rPr>
              <a:t>een</a:t>
            </a:r>
            <a:r>
              <a:rPr lang="en-US" sz="2000" dirty="0">
                <a:solidFill>
                  <a:srgbClr val="002060"/>
                </a:solidFill>
                <a:latin typeface="Helvetica Neue"/>
              </a:rPr>
              <a:t> </a:t>
            </a:r>
            <a:r>
              <a:rPr lang="en-US" sz="2000" dirty="0" err="1">
                <a:solidFill>
                  <a:srgbClr val="002060"/>
                </a:solidFill>
                <a:latin typeface="Helvetica Neue"/>
              </a:rPr>
              <a:t>tegenstelling</a:t>
            </a:r>
            <a:r>
              <a:rPr lang="en-US" sz="2000" dirty="0">
                <a:solidFill>
                  <a:srgbClr val="002060"/>
                </a:solidFill>
                <a:latin typeface="Helvetica Neue"/>
              </a:rPr>
              <a:t>, maar </a:t>
            </a:r>
            <a:r>
              <a:rPr lang="en-US" sz="2000" dirty="0" err="1">
                <a:solidFill>
                  <a:srgbClr val="002060"/>
                </a:solidFill>
                <a:latin typeface="Helvetica Neue"/>
              </a:rPr>
              <a:t>voor</a:t>
            </a:r>
            <a:r>
              <a:rPr lang="en-US" sz="2000" dirty="0">
                <a:solidFill>
                  <a:srgbClr val="002060"/>
                </a:solidFill>
                <a:latin typeface="Helvetica Neue"/>
              </a:rPr>
              <a:t> 100.000 </a:t>
            </a:r>
            <a:r>
              <a:rPr lang="en-US" sz="2000" dirty="0" err="1">
                <a:solidFill>
                  <a:srgbClr val="002060"/>
                </a:solidFill>
                <a:latin typeface="Helvetica Neue"/>
              </a:rPr>
              <a:t>Nederlanders</a:t>
            </a:r>
            <a:r>
              <a:rPr lang="en-US" sz="2000" dirty="0">
                <a:solidFill>
                  <a:srgbClr val="002060"/>
                </a:solidFill>
                <a:latin typeface="Helvetica Neue"/>
              </a:rPr>
              <a:t> </a:t>
            </a:r>
            <a:r>
              <a:rPr lang="en-US" sz="2000" dirty="0" err="1">
                <a:solidFill>
                  <a:srgbClr val="002060"/>
                </a:solidFill>
                <a:latin typeface="Helvetica Neue"/>
              </a:rPr>
              <a:t>onder</a:t>
            </a:r>
            <a:r>
              <a:rPr lang="en-US" sz="2000" dirty="0">
                <a:solidFill>
                  <a:srgbClr val="002060"/>
                </a:solidFill>
                <a:latin typeface="Helvetica Neue"/>
              </a:rPr>
              <a:t> de 35 </a:t>
            </a:r>
            <a:r>
              <a:rPr lang="en-US" sz="2000" dirty="0" err="1">
                <a:solidFill>
                  <a:srgbClr val="002060"/>
                </a:solidFill>
                <a:latin typeface="Helvetica Neue"/>
              </a:rPr>
              <a:t>jaar</a:t>
            </a:r>
            <a:r>
              <a:rPr lang="en-US" sz="2000" dirty="0">
                <a:solidFill>
                  <a:srgbClr val="002060"/>
                </a:solidFill>
                <a:latin typeface="Helvetica Neue"/>
              </a:rPr>
              <a:t> is het de </a:t>
            </a:r>
            <a:r>
              <a:rPr lang="en-US" sz="2000" dirty="0" err="1">
                <a:solidFill>
                  <a:srgbClr val="002060"/>
                </a:solidFill>
                <a:latin typeface="Helvetica Neue"/>
              </a:rPr>
              <a:t>spijkerharde</a:t>
            </a:r>
            <a:r>
              <a:rPr lang="en-US" sz="2000" dirty="0">
                <a:solidFill>
                  <a:srgbClr val="002060"/>
                </a:solidFill>
                <a:latin typeface="Helvetica Neue"/>
              </a:rPr>
              <a:t> </a:t>
            </a:r>
            <a:r>
              <a:rPr lang="en-US" sz="2000" dirty="0" err="1">
                <a:solidFill>
                  <a:srgbClr val="002060"/>
                </a:solidFill>
                <a:latin typeface="Helvetica Neue"/>
              </a:rPr>
              <a:t>realiteit</a:t>
            </a:r>
            <a:r>
              <a:rPr lang="en-US" sz="2000" dirty="0">
                <a:solidFill>
                  <a:srgbClr val="002060"/>
                </a:solidFill>
                <a:latin typeface="Helvetica Neue"/>
              </a:rPr>
              <a:t>, </a:t>
            </a:r>
            <a:r>
              <a:rPr lang="en-US" sz="2000" dirty="0" err="1">
                <a:solidFill>
                  <a:srgbClr val="002060"/>
                </a:solidFill>
                <a:latin typeface="Helvetica Neue"/>
              </a:rPr>
              <a:t>becijferde</a:t>
            </a:r>
            <a:r>
              <a:rPr lang="en-US" sz="2000" dirty="0">
                <a:solidFill>
                  <a:srgbClr val="002060"/>
                </a:solidFill>
                <a:latin typeface="Helvetica Neue"/>
              </a:rPr>
              <a:t> het CBS. Het percentage </a:t>
            </a:r>
            <a:r>
              <a:rPr lang="en-US" sz="2000" dirty="0" err="1">
                <a:solidFill>
                  <a:srgbClr val="002060"/>
                </a:solidFill>
                <a:latin typeface="Helvetica Neue"/>
              </a:rPr>
              <a:t>jongeren</a:t>
            </a:r>
            <a:r>
              <a:rPr lang="en-US" sz="2000" dirty="0">
                <a:solidFill>
                  <a:srgbClr val="002060"/>
                </a:solidFill>
                <a:latin typeface="Helvetica Neue"/>
              </a:rPr>
              <a:t> </a:t>
            </a:r>
            <a:r>
              <a:rPr lang="en-US" sz="2000" dirty="0" err="1">
                <a:solidFill>
                  <a:srgbClr val="002060"/>
                </a:solidFill>
                <a:latin typeface="Helvetica Neue"/>
              </a:rPr>
              <a:t>dat</a:t>
            </a:r>
            <a:r>
              <a:rPr lang="en-US" sz="2000" dirty="0">
                <a:solidFill>
                  <a:srgbClr val="002060"/>
                </a:solidFill>
                <a:latin typeface="Helvetica Neue"/>
              </a:rPr>
              <a:t> </a:t>
            </a:r>
            <a:r>
              <a:rPr lang="en-US" sz="2000" dirty="0" err="1">
                <a:solidFill>
                  <a:srgbClr val="002060"/>
                </a:solidFill>
                <a:latin typeface="Helvetica Neue"/>
              </a:rPr>
              <a:t>kampt</a:t>
            </a:r>
            <a:r>
              <a:rPr lang="en-US" sz="2000" dirty="0">
                <a:solidFill>
                  <a:srgbClr val="002060"/>
                </a:solidFill>
                <a:latin typeface="Helvetica Neue"/>
              </a:rPr>
              <a:t> met </a:t>
            </a:r>
            <a:r>
              <a:rPr lang="en-US" sz="2000" dirty="0" err="1">
                <a:solidFill>
                  <a:srgbClr val="002060"/>
                </a:solidFill>
                <a:latin typeface="Helvetica Neue"/>
              </a:rPr>
              <a:t>stressgerelateerde</a:t>
            </a:r>
            <a:r>
              <a:rPr lang="en-US" sz="2000" dirty="0">
                <a:solidFill>
                  <a:srgbClr val="002060"/>
                </a:solidFill>
                <a:latin typeface="Helvetica Neue"/>
              </a:rPr>
              <a:t> </a:t>
            </a:r>
            <a:r>
              <a:rPr lang="en-US" sz="2000" dirty="0" err="1">
                <a:solidFill>
                  <a:srgbClr val="002060"/>
                </a:solidFill>
                <a:latin typeface="Helvetica Neue"/>
              </a:rPr>
              <a:t>klachten</a:t>
            </a:r>
            <a:r>
              <a:rPr lang="en-US" sz="2000" dirty="0">
                <a:solidFill>
                  <a:srgbClr val="002060"/>
                </a:solidFill>
                <a:latin typeface="Helvetica Neue"/>
              </a:rPr>
              <a:t> was </a:t>
            </a:r>
            <a:r>
              <a:rPr lang="en-US" sz="2000" dirty="0" err="1">
                <a:solidFill>
                  <a:srgbClr val="002060"/>
                </a:solidFill>
                <a:latin typeface="Helvetica Neue"/>
              </a:rPr>
              <a:t>nog</a:t>
            </a:r>
            <a:r>
              <a:rPr lang="en-US" sz="2000" dirty="0">
                <a:solidFill>
                  <a:srgbClr val="002060"/>
                </a:solidFill>
                <a:latin typeface="Helvetica Neue"/>
              </a:rPr>
              <a:t> nooit zo </a:t>
            </a:r>
            <a:r>
              <a:rPr lang="en-US" sz="2000" dirty="0" err="1">
                <a:solidFill>
                  <a:srgbClr val="002060"/>
                </a:solidFill>
                <a:latin typeface="Helvetica Neue"/>
              </a:rPr>
              <a:t>hoog</a:t>
            </a:r>
            <a:r>
              <a:rPr lang="en-US" sz="2000" dirty="0">
                <a:solidFill>
                  <a:srgbClr val="002060"/>
                </a:solidFill>
                <a:latin typeface="Helvetica Neue"/>
              </a:rPr>
              <a:t>.</a:t>
            </a:r>
          </a:p>
          <a:p>
            <a:r>
              <a:rPr lang="en-US" sz="1400" dirty="0">
                <a:solidFill>
                  <a:srgbClr val="002060"/>
                </a:solidFill>
                <a:latin typeface="Helvetica Neue"/>
              </a:rPr>
              <a:t>(</a:t>
            </a:r>
            <a:r>
              <a:rPr lang="en-US" sz="1400" dirty="0" err="1">
                <a:solidFill>
                  <a:srgbClr val="002060"/>
                </a:solidFill>
                <a:latin typeface="Helvetica Neue"/>
              </a:rPr>
              <a:t>bron</a:t>
            </a:r>
            <a:r>
              <a:rPr lang="en-US" sz="1400" dirty="0">
                <a:solidFill>
                  <a:srgbClr val="002060"/>
                </a:solidFill>
                <a:latin typeface="Helvetica Neue"/>
              </a:rPr>
              <a:t>: GZZ nieuws.nl, 2017) </a:t>
            </a:r>
          </a:p>
          <a:p>
            <a:endParaRPr lang="nl-NL" sz="2400" b="1" dirty="0"/>
          </a:p>
        </p:txBody>
      </p:sp>
      <p:sp>
        <p:nvSpPr>
          <p:cNvPr id="11" name="Tekstvak 10">
            <a:extLst>
              <a:ext uri="{FF2B5EF4-FFF2-40B4-BE49-F238E27FC236}">
                <a16:creationId xmlns:a16="http://schemas.microsoft.com/office/drawing/2014/main" id="{49681487-8931-4C1A-BC6D-85B981D3BF34}"/>
              </a:ext>
            </a:extLst>
          </p:cNvPr>
          <p:cNvSpPr txBox="1"/>
          <p:nvPr/>
        </p:nvSpPr>
        <p:spPr>
          <a:xfrm>
            <a:off x="4700016" y="1042416"/>
            <a:ext cx="4809744" cy="1446550"/>
          </a:xfrm>
          <a:prstGeom prst="rect">
            <a:avLst/>
          </a:prstGeom>
          <a:solidFill>
            <a:schemeClr val="accent3">
              <a:lumMod val="20000"/>
              <a:lumOff val="80000"/>
            </a:schemeClr>
          </a:solidFill>
        </p:spPr>
        <p:txBody>
          <a:bodyPr wrap="square" rtlCol="0">
            <a:spAutoFit/>
          </a:bodyPr>
          <a:lstStyle/>
          <a:p>
            <a:r>
              <a:rPr lang="nl-NL" sz="2400" b="1" dirty="0"/>
              <a:t>“1 miljoen Nederlanders hebben burn-out klachten”, </a:t>
            </a:r>
            <a:r>
              <a:rPr lang="nl-NL" sz="2000" dirty="0"/>
              <a:t>Volgens cijfers van TNO en het Centraal Bureau voor de Statistiek</a:t>
            </a:r>
            <a:r>
              <a:rPr lang="nl-NL" dirty="0"/>
              <a:t> </a:t>
            </a:r>
            <a:r>
              <a:rPr lang="nl-NL" sz="1400" dirty="0"/>
              <a:t>https://wijzijnmind.nl/psychipedia/burn-out</a:t>
            </a:r>
            <a:endParaRPr lang="nl-NL" dirty="0"/>
          </a:p>
        </p:txBody>
      </p:sp>
      <p:sp>
        <p:nvSpPr>
          <p:cNvPr id="12" name="Tekstvak 11">
            <a:extLst>
              <a:ext uri="{FF2B5EF4-FFF2-40B4-BE49-F238E27FC236}">
                <a16:creationId xmlns:a16="http://schemas.microsoft.com/office/drawing/2014/main" id="{7C083FD8-A39D-4D9E-8060-13495FFDE7E1}"/>
              </a:ext>
            </a:extLst>
          </p:cNvPr>
          <p:cNvSpPr txBox="1"/>
          <p:nvPr/>
        </p:nvSpPr>
        <p:spPr>
          <a:xfrm>
            <a:off x="736049" y="4945531"/>
            <a:ext cx="5677468" cy="1600438"/>
          </a:xfrm>
          <a:prstGeom prst="rect">
            <a:avLst/>
          </a:prstGeom>
          <a:solidFill>
            <a:schemeClr val="accent3"/>
          </a:solidFill>
        </p:spPr>
        <p:txBody>
          <a:bodyPr wrap="square" rtlCol="0">
            <a:spAutoFit/>
          </a:bodyPr>
          <a:lstStyle/>
          <a:p>
            <a:r>
              <a:rPr lang="nl-NL" sz="2400" b="1" dirty="0"/>
              <a:t>“Jong, snel en opgebrand”</a:t>
            </a:r>
          </a:p>
          <a:p>
            <a:r>
              <a:rPr lang="nl-NL" sz="2000" dirty="0"/>
              <a:t>Meer dan 100.000 jongeren </a:t>
            </a:r>
            <a:r>
              <a:rPr lang="nl-NL" sz="2000" dirty="0" err="1"/>
              <a:t>tusen</a:t>
            </a:r>
            <a:r>
              <a:rPr lang="nl-NL" sz="2000" dirty="0"/>
              <a:t> 15 en 25 jaar zitten thuis met een burn-out of soortgelijke klachten.</a:t>
            </a:r>
          </a:p>
          <a:p>
            <a:r>
              <a:rPr lang="nl-NL" sz="1400" dirty="0"/>
              <a:t>24-11-2017, burn-out ook na 20 jaar onderschat, </a:t>
            </a:r>
            <a:r>
              <a:rPr lang="nl-NL" sz="1400" dirty="0" err="1"/>
              <a:t>Financiele</a:t>
            </a:r>
            <a:r>
              <a:rPr lang="nl-NL" sz="1400" dirty="0"/>
              <a:t> Dagblad</a:t>
            </a:r>
          </a:p>
        </p:txBody>
      </p:sp>
      <p:sp>
        <p:nvSpPr>
          <p:cNvPr id="4" name="Tekstvak 3">
            <a:extLst>
              <a:ext uri="{FF2B5EF4-FFF2-40B4-BE49-F238E27FC236}">
                <a16:creationId xmlns:a16="http://schemas.microsoft.com/office/drawing/2014/main" id="{351E0218-4356-4EA9-B0E9-6B12ACE0FE2F}"/>
              </a:ext>
            </a:extLst>
          </p:cNvPr>
          <p:cNvSpPr txBox="1"/>
          <p:nvPr/>
        </p:nvSpPr>
        <p:spPr>
          <a:xfrm>
            <a:off x="6032553" y="3250960"/>
            <a:ext cx="5841242" cy="984885"/>
          </a:xfrm>
          <a:prstGeom prst="rect">
            <a:avLst/>
          </a:prstGeom>
          <a:solidFill>
            <a:schemeClr val="accent6">
              <a:lumMod val="20000"/>
              <a:lumOff val="80000"/>
            </a:schemeClr>
          </a:solidFill>
        </p:spPr>
        <p:txBody>
          <a:bodyPr wrap="square" rtlCol="0">
            <a:spAutoFit/>
          </a:bodyPr>
          <a:lstStyle/>
          <a:p>
            <a:r>
              <a:rPr lang="nl-NL" sz="2400" b="1" dirty="0"/>
              <a:t>“Burn-out ligt op de loer”</a:t>
            </a:r>
          </a:p>
          <a:p>
            <a:r>
              <a:rPr lang="nl-NL" sz="2000" dirty="0"/>
              <a:t>Jongeren tussen de 12-24 ervaren veel stress</a:t>
            </a:r>
          </a:p>
          <a:p>
            <a:r>
              <a:rPr lang="nl-NL" sz="1400" dirty="0"/>
              <a:t>https://mindtuning.nl/artikel/burn-out-bij-jongeren/</a:t>
            </a:r>
            <a:endParaRPr lang="nl-NL" dirty="0"/>
          </a:p>
        </p:txBody>
      </p:sp>
      <p:sp>
        <p:nvSpPr>
          <p:cNvPr id="14" name="Tekstvak 13">
            <a:extLst>
              <a:ext uri="{FF2B5EF4-FFF2-40B4-BE49-F238E27FC236}">
                <a16:creationId xmlns:a16="http://schemas.microsoft.com/office/drawing/2014/main" id="{99DB4EE4-5E42-4863-976B-2EA45430D29A}"/>
              </a:ext>
            </a:extLst>
          </p:cNvPr>
          <p:cNvSpPr txBox="1"/>
          <p:nvPr/>
        </p:nvSpPr>
        <p:spPr>
          <a:xfrm>
            <a:off x="288531" y="2998570"/>
            <a:ext cx="5385571" cy="1384995"/>
          </a:xfrm>
          <a:prstGeom prst="rect">
            <a:avLst/>
          </a:prstGeom>
          <a:solidFill>
            <a:schemeClr val="accent6">
              <a:lumMod val="20000"/>
              <a:lumOff val="80000"/>
            </a:schemeClr>
          </a:solidFill>
        </p:spPr>
        <p:txBody>
          <a:bodyPr wrap="square" rtlCol="0">
            <a:spAutoFit/>
          </a:bodyPr>
          <a:lstStyle/>
          <a:p>
            <a:r>
              <a:rPr lang="nl-NL" sz="2400" b="1" dirty="0"/>
              <a:t>``Niet de enige``</a:t>
            </a:r>
          </a:p>
          <a:p>
            <a:r>
              <a:rPr lang="nl-NL" sz="2000" dirty="0"/>
              <a:t>Uit onderzoek van </a:t>
            </a:r>
            <a:r>
              <a:rPr lang="nl-NL" sz="2000" dirty="0" err="1">
                <a:hlinkClick r:id="rId3"/>
              </a:rPr>
              <a:t>EenVandaag</a:t>
            </a:r>
            <a:r>
              <a:rPr lang="nl-NL" sz="2000" dirty="0"/>
              <a:t> uit 2016 blijkt dat 36 procent van de jongeren wekelijks stress ervaart vanwege school of studie</a:t>
            </a:r>
            <a:r>
              <a:rPr lang="nl-NL" dirty="0"/>
              <a:t>. </a:t>
            </a:r>
          </a:p>
        </p:txBody>
      </p:sp>
      <p:sp>
        <p:nvSpPr>
          <p:cNvPr id="15" name="Tekstvak 14">
            <a:extLst>
              <a:ext uri="{FF2B5EF4-FFF2-40B4-BE49-F238E27FC236}">
                <a16:creationId xmlns:a16="http://schemas.microsoft.com/office/drawing/2014/main" id="{BA40392E-432D-465E-86DD-049582BBC348}"/>
              </a:ext>
            </a:extLst>
          </p:cNvPr>
          <p:cNvSpPr txBox="1"/>
          <p:nvPr/>
        </p:nvSpPr>
        <p:spPr>
          <a:xfrm>
            <a:off x="4831811" y="4209409"/>
            <a:ext cx="4957011" cy="2062103"/>
          </a:xfrm>
          <a:prstGeom prst="rect">
            <a:avLst/>
          </a:prstGeom>
          <a:solidFill>
            <a:schemeClr val="accent6">
              <a:lumMod val="75000"/>
            </a:schemeClr>
          </a:solidFill>
        </p:spPr>
        <p:txBody>
          <a:bodyPr wrap="square" rtlCol="0">
            <a:spAutoFit/>
          </a:bodyPr>
          <a:lstStyle/>
          <a:p>
            <a:r>
              <a:rPr lang="nl-NL" sz="2400" dirty="0"/>
              <a:t>“</a:t>
            </a:r>
            <a:r>
              <a:rPr lang="nl-NL" sz="2400" b="1" dirty="0"/>
              <a:t>Faalangst is een belangrijke oorzaak voor burn-outklachten”</a:t>
            </a:r>
          </a:p>
          <a:p>
            <a:r>
              <a:rPr lang="nl-NL" sz="2000" dirty="0"/>
              <a:t>Via Facebook, Instagram en YouTube zien we allerlei mensen die een perfect en succesvol leven leiden," zegt Jean-Pierre van de Ven, psycholoog bij </a:t>
            </a:r>
            <a:r>
              <a:rPr lang="nl-NL" sz="2000" dirty="0">
                <a:hlinkClick r:id="rId4"/>
              </a:rPr>
              <a:t>MIND en Korrelatie</a:t>
            </a:r>
            <a:r>
              <a:rPr lang="nl-NL" sz="2000" dirty="0"/>
              <a:t>,</a:t>
            </a:r>
            <a:endParaRPr lang="nl-NL" sz="2800" dirty="0"/>
          </a:p>
        </p:txBody>
      </p:sp>
      <p:sp>
        <p:nvSpPr>
          <p:cNvPr id="16" name="Tekstvak 15">
            <a:extLst>
              <a:ext uri="{FF2B5EF4-FFF2-40B4-BE49-F238E27FC236}">
                <a16:creationId xmlns:a16="http://schemas.microsoft.com/office/drawing/2014/main" id="{F9034CE0-B19D-4959-B0A1-323BF1AFF511}"/>
              </a:ext>
            </a:extLst>
          </p:cNvPr>
          <p:cNvSpPr txBox="1"/>
          <p:nvPr/>
        </p:nvSpPr>
        <p:spPr>
          <a:xfrm>
            <a:off x="4700016" y="2488966"/>
            <a:ext cx="5599016" cy="2277547"/>
          </a:xfrm>
          <a:prstGeom prst="rect">
            <a:avLst/>
          </a:prstGeom>
          <a:solidFill>
            <a:srgbClr val="00B050"/>
          </a:solidFill>
        </p:spPr>
        <p:txBody>
          <a:bodyPr wrap="square" rtlCol="0">
            <a:spAutoFit/>
          </a:bodyPr>
          <a:lstStyle/>
          <a:p>
            <a:r>
              <a:rPr lang="nl-NL" sz="2400" b="1" dirty="0"/>
              <a:t>“De ziekte van de twintigers van nu heet opgebrand.” </a:t>
            </a:r>
            <a:r>
              <a:rPr lang="nl-NL" sz="2000" dirty="0"/>
              <a:t>Waar burn-out eerst vooral bij mensen van 45 tot 50 jaar voorkwam, zijn nu jongeren koploper. Omdat we met z’n allen altijd ‘aan’ staan. We hebben 24/7 toegang tot het internet en zijn continu bereikbaar.</a:t>
            </a:r>
          </a:p>
          <a:p>
            <a:r>
              <a:rPr lang="nl-NL" sz="1400" dirty="0"/>
              <a:t>Saxion, 2017</a:t>
            </a:r>
            <a:endParaRPr lang="nl-NL" sz="1200" dirty="0"/>
          </a:p>
        </p:txBody>
      </p:sp>
      <p:sp>
        <p:nvSpPr>
          <p:cNvPr id="8" name="Tekstvak 7">
            <a:extLst>
              <a:ext uri="{FF2B5EF4-FFF2-40B4-BE49-F238E27FC236}">
                <a16:creationId xmlns:a16="http://schemas.microsoft.com/office/drawing/2014/main" id="{7BF54A30-D6FB-43B6-897F-C6634098E306}"/>
              </a:ext>
            </a:extLst>
          </p:cNvPr>
          <p:cNvSpPr txBox="1"/>
          <p:nvPr/>
        </p:nvSpPr>
        <p:spPr>
          <a:xfrm>
            <a:off x="260248" y="257295"/>
            <a:ext cx="11643221" cy="6494085"/>
          </a:xfrm>
          <a:prstGeom prst="rect">
            <a:avLst/>
          </a:prstGeom>
          <a:solidFill>
            <a:schemeClr val="accent6">
              <a:lumMod val="40000"/>
              <a:lumOff val="60000"/>
            </a:schemeClr>
          </a:solidFill>
        </p:spPr>
        <p:txBody>
          <a:bodyPr wrap="square" rtlCol="0">
            <a:spAutoFit/>
          </a:bodyPr>
          <a:lstStyle/>
          <a:p>
            <a:endParaRPr lang="nl-NL" dirty="0"/>
          </a:p>
          <a:p>
            <a:endParaRPr lang="nl-NL" dirty="0"/>
          </a:p>
          <a:p>
            <a:endParaRPr lang="nl-NL" dirty="0"/>
          </a:p>
          <a:p>
            <a:pPr algn="ctr"/>
            <a:endParaRPr lang="nl-NL" sz="2800" dirty="0"/>
          </a:p>
          <a:p>
            <a:pPr algn="ctr"/>
            <a:r>
              <a:rPr lang="nl-NL" sz="2800" dirty="0"/>
              <a:t>“ Te veel </a:t>
            </a:r>
            <a:r>
              <a:rPr lang="nl-NL" sz="2800" dirty="0" err="1"/>
              <a:t>Burn</a:t>
            </a:r>
            <a:r>
              <a:rPr lang="nl-NL" sz="2800" dirty="0"/>
              <a:t>- Outs in Nederland: grootste crisis ooit!’’</a:t>
            </a:r>
            <a:endParaRPr lang="nl-NL" dirty="0"/>
          </a:p>
          <a:p>
            <a:pPr algn="ctr"/>
            <a:r>
              <a:rPr lang="nl-NL" dirty="0"/>
              <a:t>‘’Jongeren zonder levenskracht’’</a:t>
            </a:r>
          </a:p>
          <a:p>
            <a:pPr algn="ctr"/>
            <a:r>
              <a:rPr lang="nl-NL" dirty="0"/>
              <a:t>Stijgende lijn bij jongeren. 80% van de jongeren geeft aan geen dag zonder mobiele telefoon of mail te kunnen. ‘’ De hersenen blijven continue onder hoogspanning’’</a:t>
            </a:r>
          </a:p>
          <a:p>
            <a:pPr algn="ctr"/>
            <a:endParaRPr lang="nl-NL" dirty="0"/>
          </a:p>
          <a:p>
            <a:pPr algn="ctr"/>
            <a:r>
              <a:rPr lang="nl-NL" dirty="0"/>
              <a:t>Bron: 5-11-2018, Metronieuws.nl, Erik </a:t>
            </a:r>
            <a:r>
              <a:rPr lang="nl-NL" dirty="0" err="1"/>
              <a:t>Matser</a:t>
            </a:r>
            <a:r>
              <a:rPr lang="nl-NL" dirty="0"/>
              <a:t>, Klinisch neuropsycholoog, Helmond</a:t>
            </a:r>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2" name="Titel 1">
            <a:extLst>
              <a:ext uri="{FF2B5EF4-FFF2-40B4-BE49-F238E27FC236}">
                <a16:creationId xmlns:a16="http://schemas.microsoft.com/office/drawing/2014/main" id="{8075C288-D189-44D6-AE9D-2CA69B3D2F41}"/>
              </a:ext>
            </a:extLst>
          </p:cNvPr>
          <p:cNvSpPr>
            <a:spLocks noGrp="1"/>
          </p:cNvSpPr>
          <p:nvPr>
            <p:ph type="title"/>
          </p:nvPr>
        </p:nvSpPr>
        <p:spPr>
          <a:xfrm>
            <a:off x="288531" y="181580"/>
            <a:ext cx="10515600" cy="1325563"/>
          </a:xfrm>
        </p:spPr>
        <p:txBody>
          <a:bodyPr/>
          <a:lstStyle/>
          <a:p>
            <a:pPr algn="ctr"/>
            <a:r>
              <a:rPr lang="nl-NL" dirty="0"/>
              <a:t>De feiten……</a:t>
            </a:r>
          </a:p>
        </p:txBody>
      </p:sp>
      <p:pic>
        <p:nvPicPr>
          <p:cNvPr id="17" name="Afbeelding 16">
            <a:extLst>
              <a:ext uri="{FF2B5EF4-FFF2-40B4-BE49-F238E27FC236}">
                <a16:creationId xmlns:a16="http://schemas.microsoft.com/office/drawing/2014/main" id="{069D71C1-4326-4E51-919F-3EF15E082DB4}"/>
              </a:ext>
            </a:extLst>
          </p:cNvPr>
          <p:cNvPicPr>
            <a:picLocks noChangeAspect="1"/>
          </p:cNvPicPr>
          <p:nvPr/>
        </p:nvPicPr>
        <p:blipFill>
          <a:blip r:embed="rId5"/>
          <a:stretch>
            <a:fillRect/>
          </a:stretch>
        </p:blipFill>
        <p:spPr>
          <a:xfrm>
            <a:off x="4050883" y="3896908"/>
            <a:ext cx="3692239" cy="2459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4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ppt_x"/>
                                          </p:val>
                                        </p:tav>
                                        <p:tav tm="100000">
                                          <p:val>
                                            <p:strVal val="#ppt_x"/>
                                          </p:val>
                                        </p:tav>
                                      </p:tavLst>
                                    </p:anim>
                                    <p:anim calcmode="lin" valueType="num">
                                      <p:cBhvr additive="base">
                                        <p:cTn id="8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2" grpId="0" animBg="1"/>
      <p:bldP spid="4" grpId="0" animBg="1"/>
      <p:bldP spid="14" grpId="0" animBg="1"/>
      <p:bldP spid="15" grpId="0" animBg="1"/>
      <p:bldP spid="1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880356-0D13-49BB-BE5F-5BFBF5ADC398}"/>
              </a:ext>
            </a:extLst>
          </p:cNvPr>
          <p:cNvSpPr>
            <a:spLocks noGrp="1"/>
          </p:cNvSpPr>
          <p:nvPr>
            <p:ph type="title"/>
          </p:nvPr>
        </p:nvSpPr>
        <p:spPr/>
        <p:txBody>
          <a:bodyPr/>
          <a:lstStyle/>
          <a:p>
            <a:pPr algn="ctr"/>
            <a:r>
              <a:rPr lang="nl-NL" dirty="0"/>
              <a:t>Enquête:</a:t>
            </a:r>
          </a:p>
        </p:txBody>
      </p:sp>
      <p:graphicFrame>
        <p:nvGraphicFramePr>
          <p:cNvPr id="4" name="Tijdelijke aanduiding voor inhoud 3">
            <a:extLst>
              <a:ext uri="{FF2B5EF4-FFF2-40B4-BE49-F238E27FC236}">
                <a16:creationId xmlns:a16="http://schemas.microsoft.com/office/drawing/2014/main" id="{8121FD7E-66BB-5143-B2AA-FBF21AC5242B}"/>
              </a:ext>
            </a:extLst>
          </p:cNvPr>
          <p:cNvGraphicFramePr>
            <a:graphicFrameLocks noGrp="1"/>
          </p:cNvGraphicFramePr>
          <p:nvPr>
            <p:ph idx="1"/>
            <p:extLst>
              <p:ext uri="{D42A27DB-BD31-4B8C-83A1-F6EECF244321}">
                <p14:modId xmlns:p14="http://schemas.microsoft.com/office/powerpoint/2010/main" val="389845875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654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oelichting met afgeronde rechthoek 35">
            <a:extLst>
              <a:ext uri="{FF2B5EF4-FFF2-40B4-BE49-F238E27FC236}">
                <a16:creationId xmlns:a16="http://schemas.microsoft.com/office/drawing/2014/main" id="{E04221B7-3F0A-BD4B-B54B-A191A14015DE}"/>
              </a:ext>
            </a:extLst>
          </p:cNvPr>
          <p:cNvSpPr/>
          <p:nvPr/>
        </p:nvSpPr>
        <p:spPr>
          <a:xfrm>
            <a:off x="7000669" y="5699291"/>
            <a:ext cx="2097117" cy="931783"/>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oelichting met afgeronde rechthoek 34">
            <a:extLst>
              <a:ext uri="{FF2B5EF4-FFF2-40B4-BE49-F238E27FC236}">
                <a16:creationId xmlns:a16="http://schemas.microsoft.com/office/drawing/2014/main" id="{625400DF-4808-1242-957F-1A646B1601F6}"/>
              </a:ext>
            </a:extLst>
          </p:cNvPr>
          <p:cNvSpPr/>
          <p:nvPr/>
        </p:nvSpPr>
        <p:spPr>
          <a:xfrm>
            <a:off x="5113498" y="4913811"/>
            <a:ext cx="1653706" cy="118632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oelichting met afgeronde rechthoek 33">
            <a:extLst>
              <a:ext uri="{FF2B5EF4-FFF2-40B4-BE49-F238E27FC236}">
                <a16:creationId xmlns:a16="http://schemas.microsoft.com/office/drawing/2014/main" id="{788E7DE2-EDCC-C242-A13B-338497E113DA}"/>
              </a:ext>
            </a:extLst>
          </p:cNvPr>
          <p:cNvSpPr/>
          <p:nvPr/>
        </p:nvSpPr>
        <p:spPr>
          <a:xfrm>
            <a:off x="2655649" y="5545804"/>
            <a:ext cx="1964989" cy="711632"/>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oelichting met afgeronde rechthoek 32">
            <a:extLst>
              <a:ext uri="{FF2B5EF4-FFF2-40B4-BE49-F238E27FC236}">
                <a16:creationId xmlns:a16="http://schemas.microsoft.com/office/drawing/2014/main" id="{D8C9AF66-BB6F-5148-B2A1-15DA60964E0F}"/>
              </a:ext>
            </a:extLst>
          </p:cNvPr>
          <p:cNvSpPr/>
          <p:nvPr/>
        </p:nvSpPr>
        <p:spPr>
          <a:xfrm>
            <a:off x="839010" y="5540300"/>
            <a:ext cx="1537782" cy="82685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oelichting met afgeronde rechthoek 31">
            <a:extLst>
              <a:ext uri="{FF2B5EF4-FFF2-40B4-BE49-F238E27FC236}">
                <a16:creationId xmlns:a16="http://schemas.microsoft.com/office/drawing/2014/main" id="{ACD42D32-DDED-C447-B8B1-21F5132D2FBA}"/>
              </a:ext>
            </a:extLst>
          </p:cNvPr>
          <p:cNvSpPr/>
          <p:nvPr/>
        </p:nvSpPr>
        <p:spPr>
          <a:xfrm>
            <a:off x="1543456" y="4694358"/>
            <a:ext cx="1819072" cy="35640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oelichting met afgeronde rechthoek 30">
            <a:extLst>
              <a:ext uri="{FF2B5EF4-FFF2-40B4-BE49-F238E27FC236}">
                <a16:creationId xmlns:a16="http://schemas.microsoft.com/office/drawing/2014/main" id="{3288E2F9-B8CC-1F4E-9B38-4F1C79894E17}"/>
              </a:ext>
            </a:extLst>
          </p:cNvPr>
          <p:cNvSpPr/>
          <p:nvPr/>
        </p:nvSpPr>
        <p:spPr>
          <a:xfrm>
            <a:off x="3759741" y="3579779"/>
            <a:ext cx="2149813" cy="1015663"/>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oelichting met afgeronde rechthoek 29">
            <a:extLst>
              <a:ext uri="{FF2B5EF4-FFF2-40B4-BE49-F238E27FC236}">
                <a16:creationId xmlns:a16="http://schemas.microsoft.com/office/drawing/2014/main" id="{63F30854-7895-6D4B-9247-E09EADD72278}"/>
              </a:ext>
            </a:extLst>
          </p:cNvPr>
          <p:cNvSpPr/>
          <p:nvPr/>
        </p:nvSpPr>
        <p:spPr>
          <a:xfrm>
            <a:off x="6919605" y="3754251"/>
            <a:ext cx="1932561" cy="146344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oelichting met afgeronde rechthoek 28">
            <a:extLst>
              <a:ext uri="{FF2B5EF4-FFF2-40B4-BE49-F238E27FC236}">
                <a16:creationId xmlns:a16="http://schemas.microsoft.com/office/drawing/2014/main" id="{20E0FC74-ED87-8244-A080-188961E20353}"/>
              </a:ext>
            </a:extLst>
          </p:cNvPr>
          <p:cNvSpPr/>
          <p:nvPr/>
        </p:nvSpPr>
        <p:spPr>
          <a:xfrm>
            <a:off x="9019513" y="4022787"/>
            <a:ext cx="1029158" cy="35640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oelichting met afgeronde rechthoek 27">
            <a:extLst>
              <a:ext uri="{FF2B5EF4-FFF2-40B4-BE49-F238E27FC236}">
                <a16:creationId xmlns:a16="http://schemas.microsoft.com/office/drawing/2014/main" id="{3C91585F-9F58-8740-8028-25542352463B}"/>
              </a:ext>
            </a:extLst>
          </p:cNvPr>
          <p:cNvSpPr/>
          <p:nvPr/>
        </p:nvSpPr>
        <p:spPr>
          <a:xfrm>
            <a:off x="8486178" y="3163072"/>
            <a:ext cx="617926" cy="35640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oelichting met afgeronde rechthoek 26">
            <a:extLst>
              <a:ext uri="{FF2B5EF4-FFF2-40B4-BE49-F238E27FC236}">
                <a16:creationId xmlns:a16="http://schemas.microsoft.com/office/drawing/2014/main" id="{46BB5436-0201-7C40-98ED-FC173C20D1B2}"/>
              </a:ext>
            </a:extLst>
          </p:cNvPr>
          <p:cNvSpPr/>
          <p:nvPr/>
        </p:nvSpPr>
        <p:spPr>
          <a:xfrm>
            <a:off x="9250188" y="4872440"/>
            <a:ext cx="1408891" cy="82685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oelichting met afgeronde rechthoek 24">
            <a:extLst>
              <a:ext uri="{FF2B5EF4-FFF2-40B4-BE49-F238E27FC236}">
                <a16:creationId xmlns:a16="http://schemas.microsoft.com/office/drawing/2014/main" id="{E4B6CCBE-513D-DF4B-A9C3-8B1932204A8F}"/>
              </a:ext>
            </a:extLst>
          </p:cNvPr>
          <p:cNvSpPr/>
          <p:nvPr/>
        </p:nvSpPr>
        <p:spPr>
          <a:xfrm>
            <a:off x="10048671" y="2726948"/>
            <a:ext cx="1561291" cy="118632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oelichting met afgeronde rechthoek 17">
            <a:extLst>
              <a:ext uri="{FF2B5EF4-FFF2-40B4-BE49-F238E27FC236}">
                <a16:creationId xmlns:a16="http://schemas.microsoft.com/office/drawing/2014/main" id="{0CFA0614-A2FC-FE4D-B3E0-3B3FDD0D213F}"/>
              </a:ext>
            </a:extLst>
          </p:cNvPr>
          <p:cNvSpPr/>
          <p:nvPr/>
        </p:nvSpPr>
        <p:spPr>
          <a:xfrm>
            <a:off x="9513651" y="1707464"/>
            <a:ext cx="1819072" cy="35640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1C799CDE-1E63-2F4B-8D67-C5874F24AACA}"/>
              </a:ext>
            </a:extLst>
          </p:cNvPr>
          <p:cNvSpPr>
            <a:spLocks noGrp="1"/>
          </p:cNvSpPr>
          <p:nvPr>
            <p:ph type="title"/>
          </p:nvPr>
        </p:nvSpPr>
        <p:spPr>
          <a:xfrm>
            <a:off x="734437" y="381901"/>
            <a:ext cx="10515600" cy="1325563"/>
          </a:xfrm>
        </p:spPr>
        <p:txBody>
          <a:bodyPr/>
          <a:lstStyle/>
          <a:p>
            <a:pPr algn="ctr"/>
            <a:r>
              <a:rPr lang="nl-NL" dirty="0"/>
              <a:t>Wat is volgens jou een burn-out?</a:t>
            </a:r>
          </a:p>
        </p:txBody>
      </p:sp>
      <p:sp>
        <p:nvSpPr>
          <p:cNvPr id="4" name="Toelichting met afgeronde rechthoek 3">
            <a:extLst>
              <a:ext uri="{FF2B5EF4-FFF2-40B4-BE49-F238E27FC236}">
                <a16:creationId xmlns:a16="http://schemas.microsoft.com/office/drawing/2014/main" id="{6A6ED247-A8D5-F249-8F60-6BCD911E2285}"/>
              </a:ext>
            </a:extLst>
          </p:cNvPr>
          <p:cNvSpPr/>
          <p:nvPr/>
        </p:nvSpPr>
        <p:spPr>
          <a:xfrm>
            <a:off x="838200" y="1825625"/>
            <a:ext cx="2420566" cy="2190143"/>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4">
            <a:extLst>
              <a:ext uri="{FF2B5EF4-FFF2-40B4-BE49-F238E27FC236}">
                <a16:creationId xmlns:a16="http://schemas.microsoft.com/office/drawing/2014/main" id="{B87606E0-9152-0040-8AF7-ABB733549AE5}"/>
              </a:ext>
            </a:extLst>
          </p:cNvPr>
          <p:cNvSpPr txBox="1"/>
          <p:nvPr/>
        </p:nvSpPr>
        <p:spPr>
          <a:xfrm>
            <a:off x="976012" y="1865508"/>
            <a:ext cx="2159540" cy="2215991"/>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Burn-out is een vorm van overspannenheid waarbij je je uitgeput voelt. Je bent zo moe dat je op je werk of thuis niet goed meer functioneert. Je kunt allerlei fysieke en psychische klachten hebben. Je hebt bovendien al meer dan een half jaar last van deze klachten</a:t>
            </a:r>
            <a:r>
              <a:rPr lang="nl-NL"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oelichting met afgeronde rechthoek 6">
            <a:extLst>
              <a:ext uri="{FF2B5EF4-FFF2-40B4-BE49-F238E27FC236}">
                <a16:creationId xmlns:a16="http://schemas.microsoft.com/office/drawing/2014/main" id="{1FF50C4D-7308-D64E-B939-C3EED90D671E}"/>
              </a:ext>
            </a:extLst>
          </p:cNvPr>
          <p:cNvSpPr/>
          <p:nvPr/>
        </p:nvSpPr>
        <p:spPr>
          <a:xfrm>
            <a:off x="3842424" y="2261680"/>
            <a:ext cx="2149813" cy="948767"/>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48ACCF14-1935-9344-8E71-070BB89A822E}"/>
              </a:ext>
            </a:extLst>
          </p:cNvPr>
          <p:cNvSpPr txBox="1"/>
          <p:nvPr/>
        </p:nvSpPr>
        <p:spPr>
          <a:xfrm>
            <a:off x="3900791" y="2315183"/>
            <a:ext cx="2033081" cy="830997"/>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Naar mijn mening is een burn-out het niet meer aankunnen van je levensstijl op dit moment.</a:t>
            </a:r>
          </a:p>
        </p:txBody>
      </p:sp>
      <p:sp>
        <p:nvSpPr>
          <p:cNvPr id="9" name="Toelichting met afgeronde rechthoek 8">
            <a:extLst>
              <a:ext uri="{FF2B5EF4-FFF2-40B4-BE49-F238E27FC236}">
                <a16:creationId xmlns:a16="http://schemas.microsoft.com/office/drawing/2014/main" id="{0CA9E01E-5782-EB42-9FEF-161F1C47D07C}"/>
              </a:ext>
            </a:extLst>
          </p:cNvPr>
          <p:cNvSpPr/>
          <p:nvPr/>
        </p:nvSpPr>
        <p:spPr>
          <a:xfrm>
            <a:off x="6352162" y="1690688"/>
            <a:ext cx="2169268" cy="143765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692D539-E037-EA4A-BA2A-4E16A6418505}"/>
              </a:ext>
            </a:extLst>
          </p:cNvPr>
          <p:cNvSpPr txBox="1"/>
          <p:nvPr/>
        </p:nvSpPr>
        <p:spPr>
          <a:xfrm>
            <a:off x="6468893" y="1786873"/>
            <a:ext cx="1935805" cy="1384995"/>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Als je een burn-out hebt ben je psychisch niet meer in staat om de dagelijkse dingen te doen als bijvoorbeeld naar je werk toe te gaan en te werken.</a:t>
            </a:r>
          </a:p>
        </p:txBody>
      </p:sp>
      <p:sp>
        <p:nvSpPr>
          <p:cNvPr id="11" name="Tekstvak 10">
            <a:extLst>
              <a:ext uri="{FF2B5EF4-FFF2-40B4-BE49-F238E27FC236}">
                <a16:creationId xmlns:a16="http://schemas.microsoft.com/office/drawing/2014/main" id="{35BD5B05-B0ED-A444-9F08-3D515A681331}"/>
              </a:ext>
            </a:extLst>
          </p:cNvPr>
          <p:cNvSpPr txBox="1"/>
          <p:nvPr/>
        </p:nvSpPr>
        <p:spPr>
          <a:xfrm>
            <a:off x="3900791" y="3579779"/>
            <a:ext cx="1887166" cy="1015663"/>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Dat je overwerkt ben en daardoor in een soort depressie raakt dat je niks meer aan kan en alles teveel is.</a:t>
            </a:r>
          </a:p>
        </p:txBody>
      </p:sp>
      <p:sp>
        <p:nvSpPr>
          <p:cNvPr id="12" name="Tekstvak 11">
            <a:extLst>
              <a:ext uri="{FF2B5EF4-FFF2-40B4-BE49-F238E27FC236}">
                <a16:creationId xmlns:a16="http://schemas.microsoft.com/office/drawing/2014/main" id="{B7AFEF48-68E4-8E47-8292-0ABF3032497D}"/>
              </a:ext>
            </a:extLst>
          </p:cNvPr>
          <p:cNvSpPr txBox="1"/>
          <p:nvPr/>
        </p:nvSpPr>
        <p:spPr>
          <a:xfrm>
            <a:off x="6965004" y="3832698"/>
            <a:ext cx="1857983" cy="1384995"/>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een burn-out is als je te lang door bent gegaan met te veel zaken zoals school en werk, waardoor je uiteindelijk instort en niks meer kunt.</a:t>
            </a:r>
          </a:p>
        </p:txBody>
      </p:sp>
      <p:sp>
        <p:nvSpPr>
          <p:cNvPr id="13" name="Tekstvak 12">
            <a:extLst>
              <a:ext uri="{FF2B5EF4-FFF2-40B4-BE49-F238E27FC236}">
                <a16:creationId xmlns:a16="http://schemas.microsoft.com/office/drawing/2014/main" id="{C6ED911B-32E0-B84B-B349-F933978026DA}"/>
              </a:ext>
            </a:extLst>
          </p:cNvPr>
          <p:cNvSpPr txBox="1"/>
          <p:nvPr/>
        </p:nvSpPr>
        <p:spPr>
          <a:xfrm>
            <a:off x="10048671" y="2712941"/>
            <a:ext cx="1682885" cy="1200329"/>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Dat je zoveel aan je hoofd hebt qua school, werk en privéleven dat het je allemaal veel te veel wordt.</a:t>
            </a:r>
          </a:p>
        </p:txBody>
      </p:sp>
      <p:sp>
        <p:nvSpPr>
          <p:cNvPr id="14" name="Tekstvak 13">
            <a:extLst>
              <a:ext uri="{FF2B5EF4-FFF2-40B4-BE49-F238E27FC236}">
                <a16:creationId xmlns:a16="http://schemas.microsoft.com/office/drawing/2014/main" id="{3FF5D1E3-AFDD-9740-B85A-349D8AFEA82A}"/>
              </a:ext>
            </a:extLst>
          </p:cNvPr>
          <p:cNvSpPr txBox="1"/>
          <p:nvPr/>
        </p:nvSpPr>
        <p:spPr>
          <a:xfrm>
            <a:off x="9513651" y="1727008"/>
            <a:ext cx="1955260" cy="276999"/>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Dat je overwerkt bent </a:t>
            </a:r>
          </a:p>
        </p:txBody>
      </p:sp>
      <p:sp>
        <p:nvSpPr>
          <p:cNvPr id="16" name="Tekstvak 15">
            <a:extLst>
              <a:ext uri="{FF2B5EF4-FFF2-40B4-BE49-F238E27FC236}">
                <a16:creationId xmlns:a16="http://schemas.microsoft.com/office/drawing/2014/main" id="{04847101-3946-1347-8521-A9A0C37ECCBE}"/>
              </a:ext>
            </a:extLst>
          </p:cNvPr>
          <p:cNvSpPr txBox="1"/>
          <p:nvPr/>
        </p:nvSpPr>
        <p:spPr>
          <a:xfrm>
            <a:off x="1631005" y="4641608"/>
            <a:ext cx="1643975" cy="461665"/>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Als alles je geestelijk teveel wordt.</a:t>
            </a:r>
          </a:p>
        </p:txBody>
      </p:sp>
      <p:sp>
        <p:nvSpPr>
          <p:cNvPr id="17" name="Tekstvak 16">
            <a:extLst>
              <a:ext uri="{FF2B5EF4-FFF2-40B4-BE49-F238E27FC236}">
                <a16:creationId xmlns:a16="http://schemas.microsoft.com/office/drawing/2014/main" id="{114E6D73-679F-644E-B969-9D57CB3C534D}"/>
              </a:ext>
            </a:extLst>
          </p:cNvPr>
          <p:cNvSpPr txBox="1"/>
          <p:nvPr/>
        </p:nvSpPr>
        <p:spPr>
          <a:xfrm>
            <a:off x="2655649" y="5611104"/>
            <a:ext cx="1964989" cy="646331"/>
          </a:xfrm>
          <a:prstGeom prst="rect">
            <a:avLst/>
          </a:prstGeom>
          <a:noFill/>
        </p:spPr>
        <p:txBody>
          <a:bodyPr wrap="square" rtlCol="0">
            <a:spAutoFit/>
          </a:bodyPr>
          <a:lstStyle/>
          <a:p>
            <a:r>
              <a:rPr lang="nl-NL" sz="1200" dirty="0">
                <a:latin typeface="Helvetica Neue" panose="02000503000000020004" pitchFamily="2" charset="0"/>
                <a:ea typeface="Helvetica Neue" panose="02000503000000020004" pitchFamily="2" charset="0"/>
                <a:cs typeface="Helvetica Neue" panose="02000503000000020004" pitchFamily="2" charset="0"/>
              </a:rPr>
              <a:t>Wanneer je helemaal je diepte punt hebt bereikt mentaal</a:t>
            </a:r>
          </a:p>
        </p:txBody>
      </p:sp>
      <p:sp>
        <p:nvSpPr>
          <p:cNvPr id="19" name="Rechthoek 18">
            <a:extLst>
              <a:ext uri="{FF2B5EF4-FFF2-40B4-BE49-F238E27FC236}">
                <a16:creationId xmlns:a16="http://schemas.microsoft.com/office/drawing/2014/main" id="{D231F4AB-AC32-F542-B18B-717AB9D6FDF8}"/>
              </a:ext>
            </a:extLst>
          </p:cNvPr>
          <p:cNvSpPr/>
          <p:nvPr/>
        </p:nvSpPr>
        <p:spPr>
          <a:xfrm>
            <a:off x="5064867" y="4999141"/>
            <a:ext cx="1854739" cy="1015663"/>
          </a:xfrm>
          <a:prstGeom prst="rect">
            <a:avLst/>
          </a:prstGeom>
        </p:spPr>
        <p:txBody>
          <a:bodyPr wrap="square">
            <a:spAutoFit/>
          </a:bodyPr>
          <a:lstStyle/>
          <a:p>
            <a:r>
              <a:rPr lang="nl-NL" sz="1200" dirty="0">
                <a:solidFill>
                  <a:srgbClr val="363636"/>
                </a:solidFill>
                <a:latin typeface="Helvetica Neue LT W02_55 Roman" panose="02000503000000020004" pitchFamily="2" charset="0"/>
              </a:rPr>
              <a:t>Dat je te veel van je lichaam vraagt, en dat je lichaam dat niet aan kan. Je hebt dan een ander leef patroon</a:t>
            </a:r>
            <a:endParaRPr lang="nl-NL" sz="1200" dirty="0"/>
          </a:p>
        </p:txBody>
      </p:sp>
      <p:sp>
        <p:nvSpPr>
          <p:cNvPr id="20" name="Rechthoek 19">
            <a:extLst>
              <a:ext uri="{FF2B5EF4-FFF2-40B4-BE49-F238E27FC236}">
                <a16:creationId xmlns:a16="http://schemas.microsoft.com/office/drawing/2014/main" id="{720108E5-5622-5A4C-A7E2-2FB0DB1CBF7A}"/>
              </a:ext>
            </a:extLst>
          </p:cNvPr>
          <p:cNvSpPr/>
          <p:nvPr/>
        </p:nvSpPr>
        <p:spPr>
          <a:xfrm>
            <a:off x="8486178" y="3210447"/>
            <a:ext cx="617926" cy="276999"/>
          </a:xfrm>
          <a:prstGeom prst="rect">
            <a:avLst/>
          </a:prstGeom>
        </p:spPr>
        <p:txBody>
          <a:bodyPr wrap="none">
            <a:spAutoFit/>
          </a:bodyPr>
          <a:lstStyle/>
          <a:p>
            <a:r>
              <a:rPr lang="nl-NL" sz="1200" dirty="0">
                <a:solidFill>
                  <a:srgbClr val="363636"/>
                </a:solidFill>
                <a:latin typeface="Helvetica Neue LT W02_55 Roman" panose="02000503000000020004" pitchFamily="2" charset="0"/>
              </a:rPr>
              <a:t>Stress</a:t>
            </a:r>
            <a:endParaRPr lang="nl-NL" sz="1200" dirty="0"/>
          </a:p>
        </p:txBody>
      </p:sp>
      <p:sp>
        <p:nvSpPr>
          <p:cNvPr id="21" name="Rechthoek 20">
            <a:extLst>
              <a:ext uri="{FF2B5EF4-FFF2-40B4-BE49-F238E27FC236}">
                <a16:creationId xmlns:a16="http://schemas.microsoft.com/office/drawing/2014/main" id="{0A91B348-B55B-7049-BD3F-B9E0DF05766E}"/>
              </a:ext>
            </a:extLst>
          </p:cNvPr>
          <p:cNvSpPr/>
          <p:nvPr/>
        </p:nvSpPr>
        <p:spPr>
          <a:xfrm>
            <a:off x="9019512" y="4087610"/>
            <a:ext cx="1100494" cy="276999"/>
          </a:xfrm>
          <a:prstGeom prst="rect">
            <a:avLst/>
          </a:prstGeom>
        </p:spPr>
        <p:txBody>
          <a:bodyPr wrap="none">
            <a:spAutoFit/>
          </a:bodyPr>
          <a:lstStyle/>
          <a:p>
            <a:r>
              <a:rPr lang="nl-NL" sz="1200" dirty="0">
                <a:solidFill>
                  <a:srgbClr val="363636"/>
                </a:solidFill>
                <a:latin typeface="Helvetica Neue LT W02_55 Roman" panose="02000503000000020004" pitchFamily="2" charset="0"/>
              </a:rPr>
              <a:t>Geen energie</a:t>
            </a:r>
            <a:endParaRPr lang="nl-NL" sz="1200" dirty="0"/>
          </a:p>
        </p:txBody>
      </p:sp>
      <p:sp>
        <p:nvSpPr>
          <p:cNvPr id="22" name="Rechthoek 21">
            <a:extLst>
              <a:ext uri="{FF2B5EF4-FFF2-40B4-BE49-F238E27FC236}">
                <a16:creationId xmlns:a16="http://schemas.microsoft.com/office/drawing/2014/main" id="{C69DFBC3-078B-BB43-A15C-AE66B19D42E4}"/>
              </a:ext>
            </a:extLst>
          </p:cNvPr>
          <p:cNvSpPr/>
          <p:nvPr/>
        </p:nvSpPr>
        <p:spPr>
          <a:xfrm>
            <a:off x="9299640" y="4583642"/>
            <a:ext cx="1264592" cy="1661993"/>
          </a:xfrm>
          <a:prstGeom prst="rect">
            <a:avLst/>
          </a:prstGeom>
        </p:spPr>
        <p:txBody>
          <a:bodyPr wrap="square">
            <a:spAutoFit/>
          </a:bodyPr>
          <a:lstStyle/>
          <a:p>
            <a:pPr fontAlgn="base"/>
            <a:endParaRPr lang="nl-NL" dirty="0">
              <a:solidFill>
                <a:srgbClr val="363636"/>
              </a:solidFill>
              <a:latin typeface="Helvetica Neue LT W02_55 Roman" panose="02000503000000020004" pitchFamily="2" charset="0"/>
            </a:endParaRPr>
          </a:p>
          <a:p>
            <a:pPr fontAlgn="base"/>
            <a:r>
              <a:rPr lang="nl-NL" sz="1200" dirty="0">
                <a:solidFill>
                  <a:srgbClr val="363636"/>
                </a:solidFill>
                <a:latin typeface="Helvetica Neue LT W02_55 Roman" panose="02000503000000020004" pitchFamily="2" charset="0"/>
              </a:rPr>
              <a:t>dat je mentaal in de knoei zit, en er helemaal doorheen zit.</a:t>
            </a:r>
          </a:p>
          <a:p>
            <a:br>
              <a:rPr lang="nl-NL" dirty="0"/>
            </a:br>
            <a:endParaRPr lang="nl-NL" dirty="0"/>
          </a:p>
        </p:txBody>
      </p:sp>
      <p:sp>
        <p:nvSpPr>
          <p:cNvPr id="23" name="Rechthoek 22">
            <a:extLst>
              <a:ext uri="{FF2B5EF4-FFF2-40B4-BE49-F238E27FC236}">
                <a16:creationId xmlns:a16="http://schemas.microsoft.com/office/drawing/2014/main" id="{60287149-4BAF-5744-A5A0-702D3AD97C5D}"/>
              </a:ext>
            </a:extLst>
          </p:cNvPr>
          <p:cNvSpPr/>
          <p:nvPr/>
        </p:nvSpPr>
        <p:spPr>
          <a:xfrm>
            <a:off x="834959" y="5540300"/>
            <a:ext cx="1592092" cy="830997"/>
          </a:xfrm>
          <a:prstGeom prst="rect">
            <a:avLst/>
          </a:prstGeom>
        </p:spPr>
        <p:txBody>
          <a:bodyPr wrap="square">
            <a:spAutoFit/>
          </a:bodyPr>
          <a:lstStyle/>
          <a:p>
            <a:r>
              <a:rPr lang="nl-NL" sz="1200" dirty="0">
                <a:solidFill>
                  <a:srgbClr val="363636"/>
                </a:solidFill>
                <a:latin typeface="Helvetica Neue LT W02_55 Roman" panose="02000503000000020004" pitchFamily="2" charset="0"/>
              </a:rPr>
              <a:t>dat je niet met stress om kan gaan en dat het te veel wordt.</a:t>
            </a:r>
            <a:endParaRPr lang="nl-NL" sz="1200" dirty="0"/>
          </a:p>
        </p:txBody>
      </p:sp>
      <p:sp>
        <p:nvSpPr>
          <p:cNvPr id="24" name="Rechthoek 23">
            <a:extLst>
              <a:ext uri="{FF2B5EF4-FFF2-40B4-BE49-F238E27FC236}">
                <a16:creationId xmlns:a16="http://schemas.microsoft.com/office/drawing/2014/main" id="{299BA127-D30B-2848-A17E-A2B90BABA05A}"/>
              </a:ext>
            </a:extLst>
          </p:cNvPr>
          <p:cNvSpPr/>
          <p:nvPr/>
        </p:nvSpPr>
        <p:spPr>
          <a:xfrm>
            <a:off x="7000669" y="5800077"/>
            <a:ext cx="2146570" cy="830997"/>
          </a:xfrm>
          <a:prstGeom prst="rect">
            <a:avLst/>
          </a:prstGeom>
        </p:spPr>
        <p:txBody>
          <a:bodyPr wrap="square">
            <a:spAutoFit/>
          </a:bodyPr>
          <a:lstStyle/>
          <a:p>
            <a:r>
              <a:rPr lang="nl-NL" sz="1200" dirty="0">
                <a:solidFill>
                  <a:srgbClr val="363636"/>
                </a:solidFill>
                <a:latin typeface="Helvetica Neue LT W02_55 Roman" panose="02000503000000020004" pitchFamily="2" charset="0"/>
              </a:rPr>
              <a:t>Dat je voor een periode niet lekker in je vel zit, dus voor een tijdje niet kan werken etc.</a:t>
            </a:r>
            <a:endParaRPr lang="nl-NL" sz="1200" dirty="0"/>
          </a:p>
        </p:txBody>
      </p:sp>
    </p:spTree>
    <p:extLst>
      <p:ext uri="{BB962C8B-B14F-4D97-AF65-F5344CB8AC3E}">
        <p14:creationId xmlns:p14="http://schemas.microsoft.com/office/powerpoint/2010/main" val="232355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fgeronde rechthoek 5">
            <a:extLst>
              <a:ext uri="{FF2B5EF4-FFF2-40B4-BE49-F238E27FC236}">
                <a16:creationId xmlns:a16="http://schemas.microsoft.com/office/drawing/2014/main" id="{43DBA5E5-B65C-7843-88C2-5EE8CC84A2C4}"/>
              </a:ext>
            </a:extLst>
          </p:cNvPr>
          <p:cNvSpPr/>
          <p:nvPr/>
        </p:nvSpPr>
        <p:spPr>
          <a:xfrm>
            <a:off x="1288973" y="2743200"/>
            <a:ext cx="3216926" cy="250082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75DE2445-ABDD-9A4B-8222-C4B0AB5E3CC5}"/>
              </a:ext>
            </a:extLst>
          </p:cNvPr>
          <p:cNvSpPr>
            <a:spLocks noGrp="1"/>
          </p:cNvSpPr>
          <p:nvPr>
            <p:ph type="title"/>
          </p:nvPr>
        </p:nvSpPr>
        <p:spPr/>
        <p:txBody>
          <a:bodyPr/>
          <a:lstStyle/>
          <a:p>
            <a:pPr algn="ctr"/>
            <a:r>
              <a:rPr lang="nl-NL" dirty="0"/>
              <a:t>Heb jij zelf wel eens burn-out verschijnselen gehad?</a:t>
            </a:r>
          </a:p>
        </p:txBody>
      </p:sp>
      <p:graphicFrame>
        <p:nvGraphicFramePr>
          <p:cNvPr id="4" name="Tijdelijke aanduiding voor inhoud 3">
            <a:extLst>
              <a:ext uri="{FF2B5EF4-FFF2-40B4-BE49-F238E27FC236}">
                <a16:creationId xmlns:a16="http://schemas.microsoft.com/office/drawing/2014/main" id="{CDD182B0-D1EF-A546-9D7F-6FE448F818EF}"/>
              </a:ext>
            </a:extLst>
          </p:cNvPr>
          <p:cNvGraphicFramePr>
            <a:graphicFrameLocks noGrp="1"/>
          </p:cNvGraphicFramePr>
          <p:nvPr>
            <p:ph idx="1"/>
            <p:extLst>
              <p:ext uri="{D42A27DB-BD31-4B8C-83A1-F6EECF244321}">
                <p14:modId xmlns:p14="http://schemas.microsoft.com/office/powerpoint/2010/main" val="2293963231"/>
              </p:ext>
            </p:extLst>
          </p:nvPr>
        </p:nvGraphicFramePr>
        <p:xfrm>
          <a:off x="3646582" y="1809828"/>
          <a:ext cx="94809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kstvak 4">
            <a:extLst>
              <a:ext uri="{FF2B5EF4-FFF2-40B4-BE49-F238E27FC236}">
                <a16:creationId xmlns:a16="http://schemas.microsoft.com/office/drawing/2014/main" id="{E8D48596-6EB1-FA4A-AB17-3BED2ACFB640}"/>
              </a:ext>
            </a:extLst>
          </p:cNvPr>
          <p:cNvSpPr txBox="1"/>
          <p:nvPr/>
        </p:nvSpPr>
        <p:spPr>
          <a:xfrm>
            <a:off x="1366091" y="2831335"/>
            <a:ext cx="3150824" cy="2308324"/>
          </a:xfrm>
          <a:prstGeom prst="rect">
            <a:avLst/>
          </a:prstGeom>
          <a:noFill/>
        </p:spPr>
        <p:txBody>
          <a:bodyPr wrap="square" rtlCol="0">
            <a:spAutoFit/>
          </a:bodyPr>
          <a:lstStyle/>
          <a:p>
            <a:r>
              <a:rPr lang="nl-NL" dirty="0"/>
              <a:t>Op de vraag: ”Wie zou je hierover inlichten” was het meest gegeven antwoord de ouders. 9 leerlingen gaven aan dat ze eerst naar een professional zou gaan en 8 leerlingen zouden het als eerste bij de docent/school melden. </a:t>
            </a:r>
          </a:p>
        </p:txBody>
      </p:sp>
    </p:spTree>
    <p:extLst>
      <p:ext uri="{BB962C8B-B14F-4D97-AF65-F5344CB8AC3E}">
        <p14:creationId xmlns:p14="http://schemas.microsoft.com/office/powerpoint/2010/main" val="15515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oelichting met afgeronde rechthoek 35">
            <a:extLst>
              <a:ext uri="{FF2B5EF4-FFF2-40B4-BE49-F238E27FC236}">
                <a16:creationId xmlns:a16="http://schemas.microsoft.com/office/drawing/2014/main" id="{E04221B7-3F0A-BD4B-B54B-A191A14015DE}"/>
              </a:ext>
            </a:extLst>
          </p:cNvPr>
          <p:cNvSpPr/>
          <p:nvPr/>
        </p:nvSpPr>
        <p:spPr>
          <a:xfrm>
            <a:off x="9651110" y="5609826"/>
            <a:ext cx="2097117" cy="931783"/>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De druk als het gaat om school, werk en sociale leven onderhouden.</a:t>
            </a:r>
          </a:p>
        </p:txBody>
      </p:sp>
      <p:sp>
        <p:nvSpPr>
          <p:cNvPr id="35" name="Toelichting met afgeronde rechthoek 34">
            <a:extLst>
              <a:ext uri="{FF2B5EF4-FFF2-40B4-BE49-F238E27FC236}">
                <a16:creationId xmlns:a16="http://schemas.microsoft.com/office/drawing/2014/main" id="{625400DF-4808-1242-957F-1A646B1601F6}"/>
              </a:ext>
            </a:extLst>
          </p:cNvPr>
          <p:cNvSpPr/>
          <p:nvPr/>
        </p:nvSpPr>
        <p:spPr>
          <a:xfrm>
            <a:off x="6678488" y="4863007"/>
            <a:ext cx="1960121" cy="136183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Te veel schoolwerk en keuzes die je binnen een bepaald termijn moet maken terwijl je het nog niet zeker weet.</a:t>
            </a:r>
          </a:p>
        </p:txBody>
      </p:sp>
      <p:sp>
        <p:nvSpPr>
          <p:cNvPr id="34" name="Toelichting met afgeronde rechthoek 33">
            <a:extLst>
              <a:ext uri="{FF2B5EF4-FFF2-40B4-BE49-F238E27FC236}">
                <a16:creationId xmlns:a16="http://schemas.microsoft.com/office/drawing/2014/main" id="{788E7DE2-EDCC-C242-A13B-338497E113DA}"/>
              </a:ext>
            </a:extLst>
          </p:cNvPr>
          <p:cNvSpPr/>
          <p:nvPr/>
        </p:nvSpPr>
        <p:spPr>
          <a:xfrm>
            <a:off x="1065988" y="4583642"/>
            <a:ext cx="1964989" cy="711632"/>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drukte van school, geld &amp; </a:t>
            </a:r>
            <a:r>
              <a:rPr lang="nl-NL" sz="1400" dirty="0" err="1">
                <a:solidFill>
                  <a:schemeClr val="tx1"/>
                </a:solidFill>
              </a:rPr>
              <a:t>social</a:t>
            </a:r>
            <a:r>
              <a:rPr lang="nl-NL" sz="1400" dirty="0">
                <a:solidFill>
                  <a:schemeClr val="tx1"/>
                </a:solidFill>
              </a:rPr>
              <a:t> media</a:t>
            </a:r>
          </a:p>
        </p:txBody>
      </p:sp>
      <p:sp>
        <p:nvSpPr>
          <p:cNvPr id="33" name="Toelichting met afgeronde rechthoek 32">
            <a:extLst>
              <a:ext uri="{FF2B5EF4-FFF2-40B4-BE49-F238E27FC236}">
                <a16:creationId xmlns:a16="http://schemas.microsoft.com/office/drawing/2014/main" id="{D8C9AF66-BB6F-5148-B2A1-15DA60964E0F}"/>
              </a:ext>
            </a:extLst>
          </p:cNvPr>
          <p:cNvSpPr/>
          <p:nvPr/>
        </p:nvSpPr>
        <p:spPr>
          <a:xfrm>
            <a:off x="544086" y="5504417"/>
            <a:ext cx="1537782" cy="82685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oelichting met afgeronde rechthoek 31">
            <a:extLst>
              <a:ext uri="{FF2B5EF4-FFF2-40B4-BE49-F238E27FC236}">
                <a16:creationId xmlns:a16="http://schemas.microsoft.com/office/drawing/2014/main" id="{ACD42D32-DDED-C447-B8B1-21F5132D2FBA}"/>
              </a:ext>
            </a:extLst>
          </p:cNvPr>
          <p:cNvSpPr/>
          <p:nvPr/>
        </p:nvSpPr>
        <p:spPr>
          <a:xfrm>
            <a:off x="386966" y="3936713"/>
            <a:ext cx="1819072" cy="455324"/>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oelichting met afgeronde rechthoek 30">
            <a:extLst>
              <a:ext uri="{FF2B5EF4-FFF2-40B4-BE49-F238E27FC236}">
                <a16:creationId xmlns:a16="http://schemas.microsoft.com/office/drawing/2014/main" id="{3288E2F9-B8CC-1F4E-9B38-4F1C79894E17}"/>
              </a:ext>
            </a:extLst>
          </p:cNvPr>
          <p:cNvSpPr/>
          <p:nvPr/>
        </p:nvSpPr>
        <p:spPr>
          <a:xfrm>
            <a:off x="3591955" y="1752930"/>
            <a:ext cx="2498038" cy="3874507"/>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Combinatie van huiswerk, sociaal leven en werk. Als ik naar mijn eigen situatie kijk krijg ik best veel huiswerk en leerwerk. Daarnaast moet ik ook werken want anders heb ik geen inkomen. Naast fulltime naar school gaan inclusief veel huiswerk en in het weekend werken moet ik ook sociale contacten onderhouden, anders raak je gemakkelijk in een sociaal isolement. Elke week is het druk.</a:t>
            </a:r>
          </a:p>
        </p:txBody>
      </p:sp>
      <p:sp>
        <p:nvSpPr>
          <p:cNvPr id="30" name="Toelichting met afgeronde rechthoek 29">
            <a:extLst>
              <a:ext uri="{FF2B5EF4-FFF2-40B4-BE49-F238E27FC236}">
                <a16:creationId xmlns:a16="http://schemas.microsoft.com/office/drawing/2014/main" id="{63F30854-7895-6D4B-9247-E09EADD72278}"/>
              </a:ext>
            </a:extLst>
          </p:cNvPr>
          <p:cNvSpPr/>
          <p:nvPr/>
        </p:nvSpPr>
        <p:spPr>
          <a:xfrm>
            <a:off x="6368725" y="1962632"/>
            <a:ext cx="2117453" cy="2201743"/>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400" dirty="0">
                <a:solidFill>
                  <a:schemeClr val="tx1"/>
                </a:solidFill>
              </a:rPr>
              <a:t>Stress van school, stress van werk, stress door het voelen van een soort prestatie druk en sociale tijdsdruk (dat je bijvoorbeeld op je 21e een diploma hoort te hebben, maar dit niet hebt)</a:t>
            </a:r>
          </a:p>
        </p:txBody>
      </p:sp>
      <p:sp>
        <p:nvSpPr>
          <p:cNvPr id="29" name="Toelichting met afgeronde rechthoek 28">
            <a:extLst>
              <a:ext uri="{FF2B5EF4-FFF2-40B4-BE49-F238E27FC236}">
                <a16:creationId xmlns:a16="http://schemas.microsoft.com/office/drawing/2014/main" id="{20E0FC74-ED87-8244-A080-188961E20353}"/>
              </a:ext>
            </a:extLst>
          </p:cNvPr>
          <p:cNvSpPr/>
          <p:nvPr/>
        </p:nvSpPr>
        <p:spPr>
          <a:xfrm>
            <a:off x="10434537" y="3816613"/>
            <a:ext cx="1595882" cy="1295214"/>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400" dirty="0">
                <a:solidFill>
                  <a:schemeClr val="tx1"/>
                </a:solidFill>
              </a:rPr>
              <a:t>De druk dat je vele prestaties moet leveren met school maar ook buiten school.</a:t>
            </a:r>
          </a:p>
        </p:txBody>
      </p:sp>
      <p:sp>
        <p:nvSpPr>
          <p:cNvPr id="28" name="Toelichting met afgeronde rechthoek 27">
            <a:extLst>
              <a:ext uri="{FF2B5EF4-FFF2-40B4-BE49-F238E27FC236}">
                <a16:creationId xmlns:a16="http://schemas.microsoft.com/office/drawing/2014/main" id="{3C91585F-9F58-8740-8028-25542352463B}"/>
              </a:ext>
            </a:extLst>
          </p:cNvPr>
          <p:cNvSpPr/>
          <p:nvPr/>
        </p:nvSpPr>
        <p:spPr>
          <a:xfrm>
            <a:off x="2636082" y="5868430"/>
            <a:ext cx="758120" cy="35640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400" dirty="0">
                <a:solidFill>
                  <a:schemeClr val="tx1"/>
                </a:solidFill>
              </a:rPr>
              <a:t>School</a:t>
            </a:r>
          </a:p>
        </p:txBody>
      </p:sp>
      <p:sp>
        <p:nvSpPr>
          <p:cNvPr id="27" name="Toelichting met afgeronde rechthoek 26">
            <a:extLst>
              <a:ext uri="{FF2B5EF4-FFF2-40B4-BE49-F238E27FC236}">
                <a16:creationId xmlns:a16="http://schemas.microsoft.com/office/drawing/2014/main" id="{46BB5436-0201-7C40-98ED-FC173C20D1B2}"/>
              </a:ext>
            </a:extLst>
          </p:cNvPr>
          <p:cNvSpPr/>
          <p:nvPr/>
        </p:nvSpPr>
        <p:spPr>
          <a:xfrm>
            <a:off x="8829646" y="4661751"/>
            <a:ext cx="1408891" cy="82685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Werkdruk en opleidingsdruk.</a:t>
            </a:r>
          </a:p>
        </p:txBody>
      </p:sp>
      <p:sp>
        <p:nvSpPr>
          <p:cNvPr id="18" name="Toelichting met afgeronde rechthoek 17">
            <a:extLst>
              <a:ext uri="{FF2B5EF4-FFF2-40B4-BE49-F238E27FC236}">
                <a16:creationId xmlns:a16="http://schemas.microsoft.com/office/drawing/2014/main" id="{0CFA0614-A2FC-FE4D-B3E0-3B3FDD0D213F}"/>
              </a:ext>
            </a:extLst>
          </p:cNvPr>
          <p:cNvSpPr/>
          <p:nvPr/>
        </p:nvSpPr>
        <p:spPr>
          <a:xfrm>
            <a:off x="8880596" y="1318071"/>
            <a:ext cx="2796550" cy="1044468"/>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tx1"/>
                </a:solidFill>
              </a:rPr>
              <a:t>Social</a:t>
            </a:r>
            <a:r>
              <a:rPr lang="nl-NL" sz="1400" dirty="0">
                <a:solidFill>
                  <a:schemeClr val="tx1"/>
                </a:solidFill>
              </a:rPr>
              <a:t> media, school = veel werk moeten combineren met een bijbaan erbij om zo alle rekeningen te blijven betalen.</a:t>
            </a:r>
          </a:p>
        </p:txBody>
      </p:sp>
      <p:sp>
        <p:nvSpPr>
          <p:cNvPr id="2" name="Titel 1">
            <a:extLst>
              <a:ext uri="{FF2B5EF4-FFF2-40B4-BE49-F238E27FC236}">
                <a16:creationId xmlns:a16="http://schemas.microsoft.com/office/drawing/2014/main" id="{1C799CDE-1E63-2F4B-8D67-C5874F24AACA}"/>
              </a:ext>
            </a:extLst>
          </p:cNvPr>
          <p:cNvSpPr>
            <a:spLocks noGrp="1"/>
          </p:cNvSpPr>
          <p:nvPr>
            <p:ph type="title"/>
          </p:nvPr>
        </p:nvSpPr>
        <p:spPr>
          <a:xfrm>
            <a:off x="600568" y="326379"/>
            <a:ext cx="10515600" cy="1325563"/>
          </a:xfrm>
        </p:spPr>
        <p:txBody>
          <a:bodyPr/>
          <a:lstStyle/>
          <a:p>
            <a:pPr algn="ctr"/>
            <a:r>
              <a:rPr lang="nl-NL" dirty="0"/>
              <a:t>Wat zou een burn-out kunnen veroorzaken bij jou of jouw leeftijdsgenoten?</a:t>
            </a:r>
          </a:p>
        </p:txBody>
      </p:sp>
      <p:sp>
        <p:nvSpPr>
          <p:cNvPr id="4" name="Toelichting met afgeronde rechthoek 3">
            <a:extLst>
              <a:ext uri="{FF2B5EF4-FFF2-40B4-BE49-F238E27FC236}">
                <a16:creationId xmlns:a16="http://schemas.microsoft.com/office/drawing/2014/main" id="{6A6ED247-A8D5-F249-8F60-6BCD911E2285}"/>
              </a:ext>
            </a:extLst>
          </p:cNvPr>
          <p:cNvSpPr/>
          <p:nvPr/>
        </p:nvSpPr>
        <p:spPr>
          <a:xfrm>
            <a:off x="838200" y="1825625"/>
            <a:ext cx="2420566" cy="1640321"/>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4">
            <a:extLst>
              <a:ext uri="{FF2B5EF4-FFF2-40B4-BE49-F238E27FC236}">
                <a16:creationId xmlns:a16="http://schemas.microsoft.com/office/drawing/2014/main" id="{B87606E0-9152-0040-8AF7-ABB733549AE5}"/>
              </a:ext>
            </a:extLst>
          </p:cNvPr>
          <p:cNvSpPr txBox="1"/>
          <p:nvPr/>
        </p:nvSpPr>
        <p:spPr>
          <a:xfrm>
            <a:off x="976012" y="1865508"/>
            <a:ext cx="2159540" cy="1600438"/>
          </a:xfrm>
          <a:prstGeom prst="rect">
            <a:avLst/>
          </a:prstGeom>
          <a:noFill/>
        </p:spPr>
        <p:txBody>
          <a:bodyPr wrap="square" rtlCol="0">
            <a:spAutoFit/>
          </a:bodyPr>
          <a:lstStyle/>
          <a:p>
            <a:r>
              <a:rPr lang="nl-NL" sz="1400" dirty="0"/>
              <a:t>School zou een onderdeel kunnen zijn van een </a:t>
            </a:r>
            <a:r>
              <a:rPr lang="nl-NL" sz="1400" dirty="0" err="1"/>
              <a:t>burn</a:t>
            </a:r>
            <a:r>
              <a:rPr lang="nl-NL" sz="1400" dirty="0"/>
              <a:t> out, als je te goed en teveel wil presteren maar dit niet aan kan. (Stage/bijbaan kan hier ook een rol in spelen)</a:t>
            </a:r>
            <a:endParaRPr lang="nl-NL"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oelichting met afgeronde rechthoek 6">
            <a:extLst>
              <a:ext uri="{FF2B5EF4-FFF2-40B4-BE49-F238E27FC236}">
                <a16:creationId xmlns:a16="http://schemas.microsoft.com/office/drawing/2014/main" id="{1FF50C4D-7308-D64E-B939-C3EED90D671E}"/>
              </a:ext>
            </a:extLst>
          </p:cNvPr>
          <p:cNvSpPr/>
          <p:nvPr/>
        </p:nvSpPr>
        <p:spPr>
          <a:xfrm>
            <a:off x="9432444" y="2565575"/>
            <a:ext cx="2149813" cy="948767"/>
          </a:xfrm>
          <a:prstGeom prst="wedgeRoundRect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Te lange dagen. Te veel van je gevraagd worden. Persoonlijk (privé) leven.</a:t>
            </a:r>
          </a:p>
        </p:txBody>
      </p:sp>
      <p:sp>
        <p:nvSpPr>
          <p:cNvPr id="16" name="Tekstvak 15">
            <a:extLst>
              <a:ext uri="{FF2B5EF4-FFF2-40B4-BE49-F238E27FC236}">
                <a16:creationId xmlns:a16="http://schemas.microsoft.com/office/drawing/2014/main" id="{04847101-3946-1347-8521-A9A0C37ECCBE}"/>
              </a:ext>
            </a:extLst>
          </p:cNvPr>
          <p:cNvSpPr txBox="1"/>
          <p:nvPr/>
        </p:nvSpPr>
        <p:spPr>
          <a:xfrm>
            <a:off x="343677" y="3911411"/>
            <a:ext cx="1643975" cy="523220"/>
          </a:xfrm>
          <a:prstGeom prst="rect">
            <a:avLst/>
          </a:prstGeom>
          <a:noFill/>
        </p:spPr>
        <p:txBody>
          <a:bodyPr wrap="square" rtlCol="0">
            <a:spAutoFit/>
          </a:bodyPr>
          <a:lstStyle/>
          <a:p>
            <a:r>
              <a:rPr lang="nl-NL" sz="1400" dirty="0" err="1"/>
              <a:t>Social</a:t>
            </a:r>
            <a:r>
              <a:rPr lang="nl-NL" sz="1400" dirty="0"/>
              <a:t> media, school en werk</a:t>
            </a:r>
            <a:endParaRPr lang="nl-NL"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Rechthoek 21">
            <a:extLst>
              <a:ext uri="{FF2B5EF4-FFF2-40B4-BE49-F238E27FC236}">
                <a16:creationId xmlns:a16="http://schemas.microsoft.com/office/drawing/2014/main" id="{C69DFBC3-078B-BB43-A15C-AE66B19D42E4}"/>
              </a:ext>
            </a:extLst>
          </p:cNvPr>
          <p:cNvSpPr/>
          <p:nvPr/>
        </p:nvSpPr>
        <p:spPr>
          <a:xfrm>
            <a:off x="9299640" y="4583642"/>
            <a:ext cx="1264592" cy="1107996"/>
          </a:xfrm>
          <a:prstGeom prst="rect">
            <a:avLst/>
          </a:prstGeom>
        </p:spPr>
        <p:txBody>
          <a:bodyPr wrap="square">
            <a:spAutoFit/>
          </a:bodyPr>
          <a:lstStyle/>
          <a:p>
            <a:pPr fontAlgn="base"/>
            <a:endParaRPr lang="nl-NL" dirty="0">
              <a:solidFill>
                <a:srgbClr val="363636"/>
              </a:solidFill>
              <a:latin typeface="Helvetica Neue LT W02_55 Roman" panose="02000503000000020004" pitchFamily="2" charset="0"/>
            </a:endParaRPr>
          </a:p>
          <a:p>
            <a:pPr fontAlgn="base"/>
            <a:endParaRPr lang="nl-NL" sz="1200" dirty="0">
              <a:solidFill>
                <a:srgbClr val="363636"/>
              </a:solidFill>
              <a:latin typeface="Helvetica Neue LT W02_55 Roman" panose="02000503000000020004" pitchFamily="2" charset="0"/>
            </a:endParaRPr>
          </a:p>
          <a:p>
            <a:br>
              <a:rPr lang="nl-NL" dirty="0"/>
            </a:br>
            <a:endParaRPr lang="nl-NL" dirty="0"/>
          </a:p>
        </p:txBody>
      </p:sp>
      <p:sp>
        <p:nvSpPr>
          <p:cNvPr id="23" name="Rechthoek 22">
            <a:extLst>
              <a:ext uri="{FF2B5EF4-FFF2-40B4-BE49-F238E27FC236}">
                <a16:creationId xmlns:a16="http://schemas.microsoft.com/office/drawing/2014/main" id="{60287149-4BAF-5744-A5A0-702D3AD97C5D}"/>
              </a:ext>
            </a:extLst>
          </p:cNvPr>
          <p:cNvSpPr/>
          <p:nvPr/>
        </p:nvSpPr>
        <p:spPr>
          <a:xfrm>
            <a:off x="600568" y="5577570"/>
            <a:ext cx="1592092" cy="738664"/>
          </a:xfrm>
          <a:prstGeom prst="rect">
            <a:avLst/>
          </a:prstGeom>
        </p:spPr>
        <p:txBody>
          <a:bodyPr wrap="square">
            <a:spAutoFit/>
          </a:bodyPr>
          <a:lstStyle/>
          <a:p>
            <a:r>
              <a:rPr lang="nl-NL" sz="1400" dirty="0"/>
              <a:t>De combinatie van te veel school en/of werk.</a:t>
            </a:r>
          </a:p>
        </p:txBody>
      </p:sp>
    </p:spTree>
    <p:extLst>
      <p:ext uri="{BB962C8B-B14F-4D97-AF65-F5344CB8AC3E}">
        <p14:creationId xmlns:p14="http://schemas.microsoft.com/office/powerpoint/2010/main" val="34010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1D444-F8DD-474D-943E-8718DECFB8A7}"/>
              </a:ext>
            </a:extLst>
          </p:cNvPr>
          <p:cNvSpPr>
            <a:spLocks noGrp="1"/>
          </p:cNvSpPr>
          <p:nvPr>
            <p:ph type="title"/>
          </p:nvPr>
        </p:nvSpPr>
        <p:spPr>
          <a:xfrm>
            <a:off x="1333959" y="500062"/>
            <a:ext cx="10515600" cy="1325563"/>
          </a:xfrm>
        </p:spPr>
        <p:txBody>
          <a:bodyPr>
            <a:normAutofit fontScale="90000"/>
          </a:bodyPr>
          <a:lstStyle/>
          <a:p>
            <a:pPr algn="ctr"/>
            <a:r>
              <a:rPr lang="nl-NL" dirty="0"/>
              <a:t>Hoeveel stress ervaar jij thuis en op school?</a:t>
            </a:r>
            <a:br>
              <a:rPr lang="nl-NL" dirty="0"/>
            </a:br>
            <a:r>
              <a:rPr lang="nl-NL" sz="2200" b="1" dirty="0"/>
              <a:t>Op een schaal van 1 tot 10 waarin 10 extreem veel stress en is en 1 geen enkele stress.</a:t>
            </a:r>
            <a:br>
              <a:rPr lang="nl-NL" b="1" dirty="0"/>
            </a:br>
            <a:endParaRPr lang="nl-NL" dirty="0"/>
          </a:p>
        </p:txBody>
      </p:sp>
      <p:graphicFrame>
        <p:nvGraphicFramePr>
          <p:cNvPr id="10" name="Tijdelijke aanduiding voor inhoud 9">
            <a:extLst>
              <a:ext uri="{FF2B5EF4-FFF2-40B4-BE49-F238E27FC236}">
                <a16:creationId xmlns:a16="http://schemas.microsoft.com/office/drawing/2014/main" id="{26E9C3FC-32A9-0E42-9B26-81BAB5F0186A}"/>
              </a:ext>
            </a:extLst>
          </p:cNvPr>
          <p:cNvGraphicFramePr>
            <a:graphicFrameLocks noGrp="1"/>
          </p:cNvGraphicFramePr>
          <p:nvPr>
            <p:ph idx="1"/>
            <p:extLst>
              <p:ext uri="{D42A27DB-BD31-4B8C-83A1-F6EECF244321}">
                <p14:modId xmlns:p14="http://schemas.microsoft.com/office/powerpoint/2010/main" val="4205653481"/>
              </p:ext>
            </p:extLst>
          </p:nvPr>
        </p:nvGraphicFramePr>
        <p:xfrm>
          <a:off x="694063" y="1825625"/>
          <a:ext cx="4880472" cy="3826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Grafiek 11">
            <a:extLst>
              <a:ext uri="{FF2B5EF4-FFF2-40B4-BE49-F238E27FC236}">
                <a16:creationId xmlns:a16="http://schemas.microsoft.com/office/drawing/2014/main" id="{7677DE52-A16A-294C-995A-59DD2F6BA261}"/>
              </a:ext>
            </a:extLst>
          </p:cNvPr>
          <p:cNvGraphicFramePr/>
          <p:nvPr>
            <p:extLst>
              <p:ext uri="{D42A27DB-BD31-4B8C-83A1-F6EECF244321}">
                <p14:modId xmlns:p14="http://schemas.microsoft.com/office/powerpoint/2010/main" val="2984701777"/>
              </p:ext>
            </p:extLst>
          </p:nvPr>
        </p:nvGraphicFramePr>
        <p:xfrm>
          <a:off x="5949107" y="2577947"/>
          <a:ext cx="4946575" cy="307370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kstvak 12">
            <a:extLst>
              <a:ext uri="{FF2B5EF4-FFF2-40B4-BE49-F238E27FC236}">
                <a16:creationId xmlns:a16="http://schemas.microsoft.com/office/drawing/2014/main" id="{641D6D89-D2A2-5046-A536-A274767346E6}"/>
              </a:ext>
            </a:extLst>
          </p:cNvPr>
          <p:cNvSpPr txBox="1"/>
          <p:nvPr/>
        </p:nvSpPr>
        <p:spPr>
          <a:xfrm>
            <a:off x="2710150" y="5960125"/>
            <a:ext cx="2236424" cy="369332"/>
          </a:xfrm>
          <a:prstGeom prst="rect">
            <a:avLst/>
          </a:prstGeom>
          <a:noFill/>
        </p:spPr>
        <p:txBody>
          <a:bodyPr wrap="square" rtlCol="0">
            <a:spAutoFit/>
          </a:bodyPr>
          <a:lstStyle/>
          <a:p>
            <a:r>
              <a:rPr lang="nl-NL" dirty="0"/>
              <a:t>Gemiddeld: 4</a:t>
            </a:r>
          </a:p>
        </p:txBody>
      </p:sp>
      <p:sp>
        <p:nvSpPr>
          <p:cNvPr id="14" name="Tekstvak 13">
            <a:extLst>
              <a:ext uri="{FF2B5EF4-FFF2-40B4-BE49-F238E27FC236}">
                <a16:creationId xmlns:a16="http://schemas.microsoft.com/office/drawing/2014/main" id="{37F7B7E2-16B3-B44B-9B15-6B6D72A289C4}"/>
              </a:ext>
            </a:extLst>
          </p:cNvPr>
          <p:cNvSpPr txBox="1"/>
          <p:nvPr/>
        </p:nvSpPr>
        <p:spPr>
          <a:xfrm>
            <a:off x="8073528" y="5960125"/>
            <a:ext cx="2236424" cy="369332"/>
          </a:xfrm>
          <a:prstGeom prst="rect">
            <a:avLst/>
          </a:prstGeom>
          <a:noFill/>
        </p:spPr>
        <p:txBody>
          <a:bodyPr wrap="square" rtlCol="0">
            <a:spAutoFit/>
          </a:bodyPr>
          <a:lstStyle/>
          <a:p>
            <a:r>
              <a:rPr lang="nl-NL" dirty="0"/>
              <a:t>Gemiddeld: 5,8</a:t>
            </a:r>
          </a:p>
        </p:txBody>
      </p:sp>
    </p:spTree>
    <p:extLst>
      <p:ext uri="{BB962C8B-B14F-4D97-AF65-F5344CB8AC3E}">
        <p14:creationId xmlns:p14="http://schemas.microsoft.com/office/powerpoint/2010/main" val="53943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497CA-7858-EC42-BC1A-D3394856C6DA}"/>
              </a:ext>
            </a:extLst>
          </p:cNvPr>
          <p:cNvSpPr>
            <a:spLocks noGrp="1"/>
          </p:cNvSpPr>
          <p:nvPr>
            <p:ph type="title"/>
          </p:nvPr>
        </p:nvSpPr>
        <p:spPr/>
        <p:txBody>
          <a:bodyPr/>
          <a:lstStyle/>
          <a:p>
            <a:pPr algn="ctr"/>
            <a:r>
              <a:rPr lang="nl-NL" dirty="0"/>
              <a:t>Hoeveel stress ervaar jij in je sociale leven?</a:t>
            </a:r>
          </a:p>
        </p:txBody>
      </p:sp>
      <p:graphicFrame>
        <p:nvGraphicFramePr>
          <p:cNvPr id="4" name="Tijdelijke aanduiding voor inhoud 3">
            <a:extLst>
              <a:ext uri="{FF2B5EF4-FFF2-40B4-BE49-F238E27FC236}">
                <a16:creationId xmlns:a16="http://schemas.microsoft.com/office/drawing/2014/main" id="{4D5B3053-0DD0-704B-9FA1-3BCAE2C3B7C5}"/>
              </a:ext>
            </a:extLst>
          </p:cNvPr>
          <p:cNvGraphicFramePr>
            <a:graphicFrameLocks noGrp="1"/>
          </p:cNvGraphicFramePr>
          <p:nvPr>
            <p:ph idx="1"/>
            <p:extLst>
              <p:ext uri="{D42A27DB-BD31-4B8C-83A1-F6EECF244321}">
                <p14:modId xmlns:p14="http://schemas.microsoft.com/office/powerpoint/2010/main" val="179928068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kstvak 4">
            <a:extLst>
              <a:ext uri="{FF2B5EF4-FFF2-40B4-BE49-F238E27FC236}">
                <a16:creationId xmlns:a16="http://schemas.microsoft.com/office/drawing/2014/main" id="{7CF7D8FB-2B89-B44B-AE76-B103F251EC26}"/>
              </a:ext>
            </a:extLst>
          </p:cNvPr>
          <p:cNvSpPr txBox="1"/>
          <p:nvPr/>
        </p:nvSpPr>
        <p:spPr>
          <a:xfrm>
            <a:off x="5717755" y="6176963"/>
            <a:ext cx="2236424" cy="369332"/>
          </a:xfrm>
          <a:prstGeom prst="rect">
            <a:avLst/>
          </a:prstGeom>
          <a:noFill/>
        </p:spPr>
        <p:txBody>
          <a:bodyPr wrap="square" rtlCol="0">
            <a:spAutoFit/>
          </a:bodyPr>
          <a:lstStyle/>
          <a:p>
            <a:r>
              <a:rPr lang="nl-NL" dirty="0"/>
              <a:t>Gemiddeld: 4,7</a:t>
            </a:r>
          </a:p>
        </p:txBody>
      </p:sp>
    </p:spTree>
    <p:extLst>
      <p:ext uri="{BB962C8B-B14F-4D97-AF65-F5344CB8AC3E}">
        <p14:creationId xmlns:p14="http://schemas.microsoft.com/office/powerpoint/2010/main" val="1407578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6BEE7-D5B3-6D4F-BF55-834BA4619FBE}"/>
              </a:ext>
            </a:extLst>
          </p:cNvPr>
          <p:cNvSpPr>
            <a:spLocks noGrp="1"/>
          </p:cNvSpPr>
          <p:nvPr>
            <p:ph type="title"/>
          </p:nvPr>
        </p:nvSpPr>
        <p:spPr/>
        <p:txBody>
          <a:bodyPr>
            <a:normAutofit fontScale="90000"/>
          </a:bodyPr>
          <a:lstStyle/>
          <a:p>
            <a:pPr algn="ctr"/>
            <a:r>
              <a:rPr lang="nl-NL" dirty="0"/>
              <a:t>Zorgen </a:t>
            </a:r>
            <a:r>
              <a:rPr lang="nl-NL" dirty="0" err="1"/>
              <a:t>social</a:t>
            </a:r>
            <a:r>
              <a:rPr lang="nl-NL" dirty="0"/>
              <a:t>-media zoals snapchat en </a:t>
            </a:r>
            <a:r>
              <a:rPr lang="nl-NL" dirty="0" err="1"/>
              <a:t>instagram</a:t>
            </a:r>
            <a:r>
              <a:rPr lang="nl-NL" dirty="0"/>
              <a:t> er wel eens voor dat jij je onzeker voelt?</a:t>
            </a:r>
          </a:p>
        </p:txBody>
      </p:sp>
      <p:graphicFrame>
        <p:nvGraphicFramePr>
          <p:cNvPr id="4" name="Tijdelijke aanduiding voor inhoud 3">
            <a:extLst>
              <a:ext uri="{FF2B5EF4-FFF2-40B4-BE49-F238E27FC236}">
                <a16:creationId xmlns:a16="http://schemas.microsoft.com/office/drawing/2014/main" id="{5CD4FFDF-6747-6644-ADFE-CAE063A4A36D}"/>
              </a:ext>
            </a:extLst>
          </p:cNvPr>
          <p:cNvGraphicFramePr>
            <a:graphicFrameLocks noGrp="1"/>
          </p:cNvGraphicFramePr>
          <p:nvPr>
            <p:ph idx="1"/>
            <p:extLst>
              <p:ext uri="{D42A27DB-BD31-4B8C-83A1-F6EECF244321}">
                <p14:modId xmlns:p14="http://schemas.microsoft.com/office/powerpoint/2010/main" val="157094989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7064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elichting met afgeronde rechthoek 5">
            <a:extLst>
              <a:ext uri="{FF2B5EF4-FFF2-40B4-BE49-F238E27FC236}">
                <a16:creationId xmlns:a16="http://schemas.microsoft.com/office/drawing/2014/main" id="{57AF743C-398D-0A4E-9822-31765761D438}"/>
              </a:ext>
            </a:extLst>
          </p:cNvPr>
          <p:cNvSpPr/>
          <p:nvPr/>
        </p:nvSpPr>
        <p:spPr>
          <a:xfrm>
            <a:off x="462708" y="2594214"/>
            <a:ext cx="1344827" cy="531758"/>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0898D1E4-0F18-0E45-969F-CCEAF50AE3CB}"/>
              </a:ext>
            </a:extLst>
          </p:cNvPr>
          <p:cNvSpPr>
            <a:spLocks noGrp="1"/>
          </p:cNvSpPr>
          <p:nvPr>
            <p:ph type="title"/>
          </p:nvPr>
        </p:nvSpPr>
        <p:spPr>
          <a:xfrm>
            <a:off x="604983" y="435998"/>
            <a:ext cx="10515600" cy="1325563"/>
          </a:xfrm>
        </p:spPr>
        <p:txBody>
          <a:bodyPr>
            <a:normAutofit fontScale="90000"/>
          </a:bodyPr>
          <a:lstStyle/>
          <a:p>
            <a:pPr algn="ctr"/>
            <a:r>
              <a:rPr lang="nl-NL" dirty="0"/>
              <a:t>Stel jij ziet een leeftijdsgenootje met burn-out verschijnselen. Zou jij dan met hem of haar daarover in gesprek gaan?</a:t>
            </a:r>
          </a:p>
        </p:txBody>
      </p:sp>
      <p:graphicFrame>
        <p:nvGraphicFramePr>
          <p:cNvPr id="4" name="Tijdelijke aanduiding voor inhoud 3">
            <a:extLst>
              <a:ext uri="{FF2B5EF4-FFF2-40B4-BE49-F238E27FC236}">
                <a16:creationId xmlns:a16="http://schemas.microsoft.com/office/drawing/2014/main" id="{FE6E23E8-B33D-8A42-AB08-0423B50280FC}"/>
              </a:ext>
            </a:extLst>
          </p:cNvPr>
          <p:cNvGraphicFramePr>
            <a:graphicFrameLocks noGrp="1"/>
          </p:cNvGraphicFramePr>
          <p:nvPr>
            <p:ph idx="1"/>
            <p:extLst>
              <p:ext uri="{D42A27DB-BD31-4B8C-83A1-F6EECF244321}">
                <p14:modId xmlns:p14="http://schemas.microsoft.com/office/powerpoint/2010/main" val="979182286"/>
              </p:ext>
            </p:extLst>
          </p:nvPr>
        </p:nvGraphicFramePr>
        <p:xfrm>
          <a:off x="6621137" y="1825625"/>
          <a:ext cx="4732662"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kstvak 4">
            <a:extLst>
              <a:ext uri="{FF2B5EF4-FFF2-40B4-BE49-F238E27FC236}">
                <a16:creationId xmlns:a16="http://schemas.microsoft.com/office/drawing/2014/main" id="{E6533983-45B6-DE40-A1F8-041F717FECE1}"/>
              </a:ext>
            </a:extLst>
          </p:cNvPr>
          <p:cNvSpPr txBox="1"/>
          <p:nvPr/>
        </p:nvSpPr>
        <p:spPr>
          <a:xfrm>
            <a:off x="1068636" y="2181340"/>
            <a:ext cx="2027104" cy="369332"/>
          </a:xfrm>
          <a:prstGeom prst="rect">
            <a:avLst/>
          </a:prstGeom>
          <a:noFill/>
        </p:spPr>
        <p:txBody>
          <a:bodyPr wrap="square" rtlCol="0">
            <a:spAutoFit/>
          </a:bodyPr>
          <a:lstStyle/>
          <a:p>
            <a:r>
              <a:rPr lang="nl-NL" dirty="0"/>
              <a:t>Anders….</a:t>
            </a:r>
          </a:p>
        </p:txBody>
      </p:sp>
      <p:sp>
        <p:nvSpPr>
          <p:cNvPr id="7" name="Toelichting met afgeronde rechthoek 6">
            <a:extLst>
              <a:ext uri="{FF2B5EF4-FFF2-40B4-BE49-F238E27FC236}">
                <a16:creationId xmlns:a16="http://schemas.microsoft.com/office/drawing/2014/main" id="{7CC20639-7A72-084B-A50A-14C4AE6941D6}"/>
              </a:ext>
            </a:extLst>
          </p:cNvPr>
          <p:cNvSpPr/>
          <p:nvPr/>
        </p:nvSpPr>
        <p:spPr>
          <a:xfrm>
            <a:off x="2858876" y="2402959"/>
            <a:ext cx="2053366" cy="1332428"/>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Ligt eraan wie het is, Ik ga niet zomaar een onbekende aanspreken van: Goh heb jij last van een burn-out? want zo zie je er wel uit</a:t>
            </a:r>
          </a:p>
        </p:txBody>
      </p:sp>
      <p:sp>
        <p:nvSpPr>
          <p:cNvPr id="8" name="Toelichting met afgeronde rechthoek 7">
            <a:extLst>
              <a:ext uri="{FF2B5EF4-FFF2-40B4-BE49-F238E27FC236}">
                <a16:creationId xmlns:a16="http://schemas.microsoft.com/office/drawing/2014/main" id="{E094CA3B-3828-D348-8175-1ABD12DA0ADA}"/>
              </a:ext>
            </a:extLst>
          </p:cNvPr>
          <p:cNvSpPr/>
          <p:nvPr/>
        </p:nvSpPr>
        <p:spPr>
          <a:xfrm>
            <a:off x="653048" y="3270042"/>
            <a:ext cx="1964227" cy="1556293"/>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Ligt er aan hoe goed ik diegene ken, anders zou ik misschien eerst een leerkracht of vertrouwenspersoon informeren.</a:t>
            </a:r>
          </a:p>
        </p:txBody>
      </p:sp>
      <p:sp>
        <p:nvSpPr>
          <p:cNvPr id="9" name="Toelichting met afgeronde rechthoek 8">
            <a:extLst>
              <a:ext uri="{FF2B5EF4-FFF2-40B4-BE49-F238E27FC236}">
                <a16:creationId xmlns:a16="http://schemas.microsoft.com/office/drawing/2014/main" id="{9A60F15B-9236-F143-AFC9-66803CC74C8C}"/>
              </a:ext>
            </a:extLst>
          </p:cNvPr>
          <p:cNvSpPr/>
          <p:nvPr/>
        </p:nvSpPr>
        <p:spPr>
          <a:xfrm>
            <a:off x="2995669" y="4253926"/>
            <a:ext cx="1619480" cy="694062"/>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Als het een goede vriend van mij is wel.</a:t>
            </a:r>
          </a:p>
        </p:txBody>
      </p:sp>
      <p:sp>
        <p:nvSpPr>
          <p:cNvPr id="10" name="Toelichting met afgeronde rechthoek 9">
            <a:extLst>
              <a:ext uri="{FF2B5EF4-FFF2-40B4-BE49-F238E27FC236}">
                <a16:creationId xmlns:a16="http://schemas.microsoft.com/office/drawing/2014/main" id="{2E7D85D7-BBE3-FE4C-A22C-25BFAF28FDCF}"/>
              </a:ext>
            </a:extLst>
          </p:cNvPr>
          <p:cNvSpPr/>
          <p:nvPr/>
        </p:nvSpPr>
        <p:spPr>
          <a:xfrm>
            <a:off x="5278914" y="2665183"/>
            <a:ext cx="1619480" cy="694062"/>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misschien, ligt er aan hoe goed ik dat persoon kent.</a:t>
            </a:r>
          </a:p>
        </p:txBody>
      </p:sp>
      <p:sp>
        <p:nvSpPr>
          <p:cNvPr id="11" name="Toelichting met afgeronde rechthoek 10">
            <a:extLst>
              <a:ext uri="{FF2B5EF4-FFF2-40B4-BE49-F238E27FC236}">
                <a16:creationId xmlns:a16="http://schemas.microsoft.com/office/drawing/2014/main" id="{1E5F23DC-70AB-AD47-A4F5-C38A70909095}"/>
              </a:ext>
            </a:extLst>
          </p:cNvPr>
          <p:cNvSpPr/>
          <p:nvPr/>
        </p:nvSpPr>
        <p:spPr>
          <a:xfrm>
            <a:off x="3659434" y="5409530"/>
            <a:ext cx="1619480" cy="1188374"/>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Alleen als deze persoon dat wil en bijvoorbeeld zelf over het onderwerp begint</a:t>
            </a:r>
          </a:p>
        </p:txBody>
      </p:sp>
      <p:sp>
        <p:nvSpPr>
          <p:cNvPr id="12" name="Toelichting met afgeronde rechthoek 11">
            <a:extLst>
              <a:ext uri="{FF2B5EF4-FFF2-40B4-BE49-F238E27FC236}">
                <a16:creationId xmlns:a16="http://schemas.microsoft.com/office/drawing/2014/main" id="{F25355E1-4C94-E048-810B-8A3D498CDD5C}"/>
              </a:ext>
            </a:extLst>
          </p:cNvPr>
          <p:cNvSpPr/>
          <p:nvPr/>
        </p:nvSpPr>
        <p:spPr>
          <a:xfrm>
            <a:off x="829936" y="5434721"/>
            <a:ext cx="1647450" cy="1093670"/>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Nou, misschien ligt het ook wel heel gevoelig. Dus ik weet het niet zeker.</a:t>
            </a:r>
          </a:p>
        </p:txBody>
      </p:sp>
      <p:sp>
        <p:nvSpPr>
          <p:cNvPr id="13" name="Toelichting met afgeronde rechthoek 12">
            <a:extLst>
              <a:ext uri="{FF2B5EF4-FFF2-40B4-BE49-F238E27FC236}">
                <a16:creationId xmlns:a16="http://schemas.microsoft.com/office/drawing/2014/main" id="{B0C3E12E-E40E-7046-82DD-306FAB568444}"/>
              </a:ext>
            </a:extLst>
          </p:cNvPr>
          <p:cNvSpPr/>
          <p:nvPr/>
        </p:nvSpPr>
        <p:spPr>
          <a:xfrm>
            <a:off x="5286259" y="3867074"/>
            <a:ext cx="1858819" cy="1427939"/>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1"/>
                </a:solidFill>
              </a:rPr>
              <a:t>Ja uiteraard, maar het hangt ervan af hoe goed ik die persoon ken, en of hij/zij geholpen wil worden</a:t>
            </a:r>
          </a:p>
        </p:txBody>
      </p:sp>
      <p:sp>
        <p:nvSpPr>
          <p:cNvPr id="14" name="Tekstvak 13">
            <a:extLst>
              <a:ext uri="{FF2B5EF4-FFF2-40B4-BE49-F238E27FC236}">
                <a16:creationId xmlns:a16="http://schemas.microsoft.com/office/drawing/2014/main" id="{3CCAD58D-42DB-504B-8445-ECDCEBE179A7}"/>
              </a:ext>
            </a:extLst>
          </p:cNvPr>
          <p:cNvSpPr txBox="1"/>
          <p:nvPr/>
        </p:nvSpPr>
        <p:spPr>
          <a:xfrm>
            <a:off x="653048" y="2694742"/>
            <a:ext cx="1405270" cy="307777"/>
          </a:xfrm>
          <a:prstGeom prst="rect">
            <a:avLst/>
          </a:prstGeom>
          <a:noFill/>
        </p:spPr>
        <p:txBody>
          <a:bodyPr wrap="square" rtlCol="0">
            <a:spAutoFit/>
          </a:bodyPr>
          <a:lstStyle/>
          <a:p>
            <a:r>
              <a:rPr lang="nl-NL" sz="1400" dirty="0"/>
              <a:t>Misschien</a:t>
            </a:r>
          </a:p>
        </p:txBody>
      </p:sp>
    </p:spTree>
    <p:extLst>
      <p:ext uri="{BB962C8B-B14F-4D97-AF65-F5344CB8AC3E}">
        <p14:creationId xmlns:p14="http://schemas.microsoft.com/office/powerpoint/2010/main" val="67683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497CA-7858-EC42-BC1A-D3394856C6DA}"/>
              </a:ext>
            </a:extLst>
          </p:cNvPr>
          <p:cNvSpPr>
            <a:spLocks noGrp="1"/>
          </p:cNvSpPr>
          <p:nvPr>
            <p:ph type="title"/>
          </p:nvPr>
        </p:nvSpPr>
        <p:spPr/>
        <p:txBody>
          <a:bodyPr/>
          <a:lstStyle/>
          <a:p>
            <a:pPr algn="ctr"/>
            <a:r>
              <a:rPr lang="nl-NL" dirty="0"/>
              <a:t>Hoe groot denk jij dat de kans is dat jij zelf een burn-out zou krijgen?</a:t>
            </a:r>
          </a:p>
        </p:txBody>
      </p:sp>
      <p:graphicFrame>
        <p:nvGraphicFramePr>
          <p:cNvPr id="4" name="Tijdelijke aanduiding voor inhoud 3">
            <a:extLst>
              <a:ext uri="{FF2B5EF4-FFF2-40B4-BE49-F238E27FC236}">
                <a16:creationId xmlns:a16="http://schemas.microsoft.com/office/drawing/2014/main" id="{4D5B3053-0DD0-704B-9FA1-3BCAE2C3B7C5}"/>
              </a:ext>
            </a:extLst>
          </p:cNvPr>
          <p:cNvGraphicFramePr>
            <a:graphicFrameLocks noGrp="1"/>
          </p:cNvGraphicFramePr>
          <p:nvPr>
            <p:ph idx="1"/>
            <p:extLst>
              <p:ext uri="{D42A27DB-BD31-4B8C-83A1-F6EECF244321}">
                <p14:modId xmlns:p14="http://schemas.microsoft.com/office/powerpoint/2010/main" val="295193398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kstvak 4">
            <a:extLst>
              <a:ext uri="{FF2B5EF4-FFF2-40B4-BE49-F238E27FC236}">
                <a16:creationId xmlns:a16="http://schemas.microsoft.com/office/drawing/2014/main" id="{7CF7D8FB-2B89-B44B-AE76-B103F251EC26}"/>
              </a:ext>
            </a:extLst>
          </p:cNvPr>
          <p:cNvSpPr txBox="1"/>
          <p:nvPr/>
        </p:nvSpPr>
        <p:spPr>
          <a:xfrm>
            <a:off x="5717755" y="6176963"/>
            <a:ext cx="2236424" cy="369332"/>
          </a:xfrm>
          <a:prstGeom prst="rect">
            <a:avLst/>
          </a:prstGeom>
          <a:noFill/>
        </p:spPr>
        <p:txBody>
          <a:bodyPr wrap="square" rtlCol="0">
            <a:spAutoFit/>
          </a:bodyPr>
          <a:lstStyle/>
          <a:p>
            <a:r>
              <a:rPr lang="nl-NL" dirty="0"/>
              <a:t>Gemiddeld: 4,6</a:t>
            </a:r>
          </a:p>
        </p:txBody>
      </p:sp>
    </p:spTree>
    <p:extLst>
      <p:ext uri="{BB962C8B-B14F-4D97-AF65-F5344CB8AC3E}">
        <p14:creationId xmlns:p14="http://schemas.microsoft.com/office/powerpoint/2010/main" val="361685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334247-3E89-4D19-9E72-CE9CFB6440F6}"/>
              </a:ext>
            </a:extLst>
          </p:cNvPr>
          <p:cNvSpPr>
            <a:spLocks noGrp="1"/>
          </p:cNvSpPr>
          <p:nvPr>
            <p:ph type="title"/>
          </p:nvPr>
        </p:nvSpPr>
        <p:spPr/>
        <p:txBody>
          <a:bodyPr/>
          <a:lstStyle/>
          <a:p>
            <a:pPr algn="ctr"/>
            <a:r>
              <a:rPr lang="nl-NL" dirty="0">
                <a:cs typeface="Calibri Light"/>
              </a:rPr>
              <a:t>Welkom op de workshop </a:t>
            </a:r>
            <a:r>
              <a:rPr lang="nl-NL" b="1" dirty="0">
                <a:cs typeface="Calibri Light"/>
              </a:rPr>
              <a:t>“Under </a:t>
            </a:r>
            <a:r>
              <a:rPr lang="nl-NL" b="1" dirty="0" err="1">
                <a:cs typeface="Calibri Light"/>
              </a:rPr>
              <a:t>Pressure</a:t>
            </a:r>
            <a:r>
              <a:rPr lang="nl-NL" b="1" dirty="0">
                <a:cs typeface="Calibri Light"/>
              </a:rPr>
              <a:t>"</a:t>
            </a:r>
            <a:br>
              <a:rPr lang="nl-NL" b="1" dirty="0">
                <a:latin typeface="Calibri Light"/>
                <a:cs typeface="Calibri Light"/>
              </a:rPr>
            </a:br>
            <a:endParaRPr lang="nl-NL" dirty="0">
              <a:latin typeface="Berlin Sans FB"/>
            </a:endParaRPr>
          </a:p>
        </p:txBody>
      </p:sp>
      <p:pic>
        <p:nvPicPr>
          <p:cNvPr id="4" name="Afbeelding 3">
            <a:extLst>
              <a:ext uri="{FF2B5EF4-FFF2-40B4-BE49-F238E27FC236}">
                <a16:creationId xmlns:a16="http://schemas.microsoft.com/office/drawing/2014/main" id="{1FD84830-F137-4694-BFA3-9AE9A44EF1E3}"/>
              </a:ext>
            </a:extLst>
          </p:cNvPr>
          <p:cNvPicPr>
            <a:picLocks noChangeAspect="1"/>
          </p:cNvPicPr>
          <p:nvPr/>
        </p:nvPicPr>
        <p:blipFill rotWithShape="1">
          <a:blip r:embed="rId2"/>
          <a:srcRect l="4605" t="8818" r="8581" b="-595"/>
          <a:stretch/>
        </p:blipFill>
        <p:spPr>
          <a:xfrm>
            <a:off x="2309216" y="2357705"/>
            <a:ext cx="7847461" cy="4204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kstvak 5">
            <a:extLst>
              <a:ext uri="{FF2B5EF4-FFF2-40B4-BE49-F238E27FC236}">
                <a16:creationId xmlns:a16="http://schemas.microsoft.com/office/drawing/2014/main" id="{3DCB1169-4DA9-44DB-885F-AEDB0F997EBE}"/>
              </a:ext>
            </a:extLst>
          </p:cNvPr>
          <p:cNvSpPr txBox="1"/>
          <p:nvPr/>
        </p:nvSpPr>
        <p:spPr>
          <a:xfrm rot="20467588">
            <a:off x="7422508" y="1545939"/>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000" b="1" dirty="0"/>
              <a:t>Roelien van der Glas</a:t>
            </a:r>
            <a:endParaRPr lang="nl-NL" sz="2000" b="1" dirty="0">
              <a:cs typeface="Calibri"/>
            </a:endParaRPr>
          </a:p>
        </p:txBody>
      </p:sp>
      <p:sp>
        <p:nvSpPr>
          <p:cNvPr id="8" name="Tekstvak 7">
            <a:extLst>
              <a:ext uri="{FF2B5EF4-FFF2-40B4-BE49-F238E27FC236}">
                <a16:creationId xmlns:a16="http://schemas.microsoft.com/office/drawing/2014/main" id="{D8A9E986-3B39-4CA9-9B36-B6E303F447ED}"/>
              </a:ext>
            </a:extLst>
          </p:cNvPr>
          <p:cNvSpPr txBox="1"/>
          <p:nvPr/>
        </p:nvSpPr>
        <p:spPr>
          <a:xfrm rot="20401966">
            <a:off x="10288078" y="3452256"/>
            <a:ext cx="2402006" cy="400110"/>
          </a:xfrm>
          <a:prstGeom prst="rect">
            <a:avLst/>
          </a:prstGeom>
          <a:noFill/>
        </p:spPr>
        <p:txBody>
          <a:bodyPr wrap="square" rtlCol="0">
            <a:spAutoFit/>
          </a:bodyPr>
          <a:lstStyle/>
          <a:p>
            <a:r>
              <a:rPr lang="nl-NL" sz="2000" b="1" dirty="0"/>
              <a:t>Jetty de Vries</a:t>
            </a:r>
          </a:p>
        </p:txBody>
      </p:sp>
      <p:sp>
        <p:nvSpPr>
          <p:cNvPr id="9" name="Tekstvak 8">
            <a:extLst>
              <a:ext uri="{FF2B5EF4-FFF2-40B4-BE49-F238E27FC236}">
                <a16:creationId xmlns:a16="http://schemas.microsoft.com/office/drawing/2014/main" id="{D1850A89-999C-44F4-BC54-5275F7BFDB85}"/>
              </a:ext>
            </a:extLst>
          </p:cNvPr>
          <p:cNvSpPr txBox="1"/>
          <p:nvPr/>
        </p:nvSpPr>
        <p:spPr>
          <a:xfrm rot="20350381">
            <a:off x="5037274" y="1381921"/>
            <a:ext cx="3000667" cy="400110"/>
          </a:xfrm>
          <a:prstGeom prst="rect">
            <a:avLst/>
          </a:prstGeom>
          <a:noFill/>
        </p:spPr>
        <p:txBody>
          <a:bodyPr wrap="square" rtlCol="0">
            <a:spAutoFit/>
          </a:bodyPr>
          <a:lstStyle/>
          <a:p>
            <a:r>
              <a:rPr lang="nl-NL" sz="2000" b="1" dirty="0" err="1"/>
              <a:t>Akkefrouk</a:t>
            </a:r>
            <a:r>
              <a:rPr lang="nl-NL" sz="2000" b="1" dirty="0"/>
              <a:t> Bloemendaal</a:t>
            </a:r>
          </a:p>
        </p:txBody>
      </p:sp>
      <p:sp>
        <p:nvSpPr>
          <p:cNvPr id="10" name="Tekstvak 9">
            <a:extLst>
              <a:ext uri="{FF2B5EF4-FFF2-40B4-BE49-F238E27FC236}">
                <a16:creationId xmlns:a16="http://schemas.microsoft.com/office/drawing/2014/main" id="{1DCC0E77-E673-4532-A98F-52CB701F2025}"/>
              </a:ext>
            </a:extLst>
          </p:cNvPr>
          <p:cNvSpPr txBox="1"/>
          <p:nvPr/>
        </p:nvSpPr>
        <p:spPr>
          <a:xfrm rot="20365316">
            <a:off x="-15839" y="4260081"/>
            <a:ext cx="2700576" cy="400110"/>
          </a:xfrm>
          <a:prstGeom prst="rect">
            <a:avLst/>
          </a:prstGeom>
          <a:noFill/>
        </p:spPr>
        <p:txBody>
          <a:bodyPr wrap="square" rtlCol="0">
            <a:spAutoFit/>
          </a:bodyPr>
          <a:lstStyle/>
          <a:p>
            <a:r>
              <a:rPr lang="nl-NL" sz="2000" b="1" dirty="0"/>
              <a:t>Anna Baukje Haitsma</a:t>
            </a:r>
          </a:p>
        </p:txBody>
      </p:sp>
    </p:spTree>
    <p:extLst>
      <p:ext uri="{BB962C8B-B14F-4D97-AF65-F5344CB8AC3E}">
        <p14:creationId xmlns:p14="http://schemas.microsoft.com/office/powerpoint/2010/main" val="134481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85EF5-F7C7-9D48-A51B-AC6AFC5B4EB6}"/>
              </a:ext>
            </a:extLst>
          </p:cNvPr>
          <p:cNvSpPr>
            <a:spLocks noGrp="1"/>
          </p:cNvSpPr>
          <p:nvPr>
            <p:ph type="title"/>
          </p:nvPr>
        </p:nvSpPr>
        <p:spPr/>
        <p:txBody>
          <a:bodyPr/>
          <a:lstStyle/>
          <a:p>
            <a:pPr algn="ctr"/>
            <a:r>
              <a:rPr lang="nl-NL" dirty="0"/>
              <a:t>Is er bij jou op het MBO wel eens aandacht besteed aan dit onderwerp?</a:t>
            </a:r>
          </a:p>
        </p:txBody>
      </p:sp>
      <p:graphicFrame>
        <p:nvGraphicFramePr>
          <p:cNvPr id="6" name="Tijdelijke aanduiding voor inhoud 5">
            <a:extLst>
              <a:ext uri="{FF2B5EF4-FFF2-40B4-BE49-F238E27FC236}">
                <a16:creationId xmlns:a16="http://schemas.microsoft.com/office/drawing/2014/main" id="{8639612B-AB02-DE45-B198-3B6296B0166B}"/>
              </a:ext>
            </a:extLst>
          </p:cNvPr>
          <p:cNvGraphicFramePr>
            <a:graphicFrameLocks noGrp="1"/>
          </p:cNvGraphicFramePr>
          <p:nvPr>
            <p:ph idx="1"/>
            <p:extLst>
              <p:ext uri="{D42A27DB-BD31-4B8C-83A1-F6EECF244321}">
                <p14:modId xmlns:p14="http://schemas.microsoft.com/office/powerpoint/2010/main" val="298309951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055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A329B-B133-435E-82FF-E4783C4274ED}"/>
              </a:ext>
            </a:extLst>
          </p:cNvPr>
          <p:cNvSpPr>
            <a:spLocks noGrp="1"/>
          </p:cNvSpPr>
          <p:nvPr>
            <p:ph type="title"/>
          </p:nvPr>
        </p:nvSpPr>
        <p:spPr/>
        <p:txBody>
          <a:bodyPr/>
          <a:lstStyle/>
          <a:p>
            <a:pPr algn="ctr"/>
            <a:r>
              <a:rPr lang="nl-NL" dirty="0"/>
              <a:t>Registratielijst</a:t>
            </a:r>
          </a:p>
        </p:txBody>
      </p:sp>
      <p:graphicFrame>
        <p:nvGraphicFramePr>
          <p:cNvPr id="4" name="Tijdelijke aanduiding voor inhoud 3">
            <a:extLst>
              <a:ext uri="{FF2B5EF4-FFF2-40B4-BE49-F238E27FC236}">
                <a16:creationId xmlns:a16="http://schemas.microsoft.com/office/drawing/2014/main" id="{A5869043-9F13-4E3E-9288-2B9653F6E851}"/>
              </a:ext>
            </a:extLst>
          </p:cNvPr>
          <p:cNvGraphicFramePr>
            <a:graphicFrameLocks noGrp="1"/>
          </p:cNvGraphicFramePr>
          <p:nvPr>
            <p:ph idx="1"/>
            <p:extLst>
              <p:ext uri="{D42A27DB-BD31-4B8C-83A1-F6EECF244321}">
                <p14:modId xmlns:p14="http://schemas.microsoft.com/office/powerpoint/2010/main" val="4114766549"/>
              </p:ext>
            </p:extLst>
          </p:nvPr>
        </p:nvGraphicFramePr>
        <p:xfrm>
          <a:off x="3883845" y="1470582"/>
          <a:ext cx="3864989" cy="5128172"/>
        </p:xfrm>
        <a:graphic>
          <a:graphicData uri="http://schemas.openxmlformats.org/drawingml/2006/table">
            <a:tbl>
              <a:tblPr firstRow="1" firstCol="1" bandRow="1"/>
              <a:tblGrid>
                <a:gridCol w="602652">
                  <a:extLst>
                    <a:ext uri="{9D8B030D-6E8A-4147-A177-3AD203B41FA5}">
                      <a16:colId xmlns:a16="http://schemas.microsoft.com/office/drawing/2014/main" val="1119369884"/>
                    </a:ext>
                  </a:extLst>
                </a:gridCol>
                <a:gridCol w="1511534">
                  <a:extLst>
                    <a:ext uri="{9D8B030D-6E8A-4147-A177-3AD203B41FA5}">
                      <a16:colId xmlns:a16="http://schemas.microsoft.com/office/drawing/2014/main" val="340191840"/>
                    </a:ext>
                  </a:extLst>
                </a:gridCol>
                <a:gridCol w="898646">
                  <a:extLst>
                    <a:ext uri="{9D8B030D-6E8A-4147-A177-3AD203B41FA5}">
                      <a16:colId xmlns:a16="http://schemas.microsoft.com/office/drawing/2014/main" val="3241299737"/>
                    </a:ext>
                  </a:extLst>
                </a:gridCol>
                <a:gridCol w="852157">
                  <a:extLst>
                    <a:ext uri="{9D8B030D-6E8A-4147-A177-3AD203B41FA5}">
                      <a16:colId xmlns:a16="http://schemas.microsoft.com/office/drawing/2014/main" val="2072428655"/>
                    </a:ext>
                  </a:extLst>
                </a:gridCol>
              </a:tblGrid>
              <a:tr h="98322">
                <a:tc gridSpan="4">
                  <a:txBody>
                    <a:bodyPr/>
                    <a:lstStyle/>
                    <a:p>
                      <a:pPr algn="ctr">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REGISTRATIELIJST</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894565163"/>
                  </a:ext>
                </a:extLst>
              </a:tr>
              <a:tr h="201194">
                <a:tc>
                  <a:txBody>
                    <a:bodyPr/>
                    <a:lstStyle/>
                    <a:p>
                      <a:pPr algn="l">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Tijd </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Activiteit(en)</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Ontspannend / inspannend </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Tijd voor mezelf</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nl-NL" sz="500" b="1">
                          <a:effectLst/>
                          <a:latin typeface="Calibri" panose="020F0502020204030204" pitchFamily="34" charset="0"/>
                          <a:ea typeface="Calibri" panose="020F0502020204030204" pitchFamily="34" charset="0"/>
                          <a:cs typeface="Times New Roman" panose="02020603050405020304" pitchFamily="18" charset="0"/>
                        </a:rPr>
                        <a:t>Ja/Nee</a:t>
                      </a:r>
                      <a:endParaRPr lang="nl-NL" sz="500">
                        <a:effectLst/>
                        <a:latin typeface="Calibri" panose="020F0502020204030204" pitchFamily="34" charset="0"/>
                        <a:ea typeface="Calibri" panose="020F0502020204030204" pitchFamily="34" charset="0"/>
                        <a:cs typeface="Times New Roman" panose="02020603050405020304" pitchFamily="18" charset="0"/>
                      </a:endParaRP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5918463"/>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00.00-1.00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1732425"/>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1.00-2.00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50715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2.00-3.00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7736841"/>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3.00-4.00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353678"/>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4.00-5.00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35520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5.00-6.00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713555"/>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6.00-7.00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8448722"/>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7.00-8.00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312640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8.00-9.00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203170"/>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9.00-10.00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764111"/>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10.00-11.00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7718431"/>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11.00-12.00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dirty="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310347"/>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12.00-13.00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30285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13.00-14.00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192692"/>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14.00-15.00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463037"/>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15.00-16.00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118610"/>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16.00-17.00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6270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17.00-18.00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36591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18.00-19.00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128219"/>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19.00-20.00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2724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20.00-21.00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2234408"/>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21.00-22.00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3837986"/>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22.00-23.00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5807160"/>
                  </a:ext>
                </a:extLst>
              </a:tr>
              <a:tr h="201194">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23.00-00.00</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nl-NL" sz="500" dirty="0">
                          <a:effectLst/>
                          <a:latin typeface="Calibri" panose="020F0502020204030204" pitchFamily="34" charset="0"/>
                          <a:ea typeface="Calibri" panose="020F0502020204030204" pitchFamily="34" charset="0"/>
                          <a:cs typeface="Times New Roman" panose="02020603050405020304" pitchFamily="18" charset="0"/>
                        </a:rPr>
                        <a:t> </a:t>
                      </a:r>
                    </a:p>
                  </a:txBody>
                  <a:tcPr marL="33371" marR="333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460152"/>
                  </a:ext>
                </a:extLst>
              </a:tr>
            </a:tbl>
          </a:graphicData>
        </a:graphic>
      </p:graphicFrame>
    </p:spTree>
    <p:extLst>
      <p:ext uri="{BB962C8B-B14F-4D97-AF65-F5344CB8AC3E}">
        <p14:creationId xmlns:p14="http://schemas.microsoft.com/office/powerpoint/2010/main" val="633938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F73272-7521-4CA8-A808-BB65DC2C6776}"/>
              </a:ext>
            </a:extLst>
          </p:cNvPr>
          <p:cNvSpPr>
            <a:spLocks noGrp="1"/>
          </p:cNvSpPr>
          <p:nvPr>
            <p:ph type="title"/>
          </p:nvPr>
        </p:nvSpPr>
        <p:spPr>
          <a:xfrm>
            <a:off x="599049" y="463507"/>
            <a:ext cx="10515600" cy="1325563"/>
          </a:xfrm>
        </p:spPr>
        <p:txBody>
          <a:bodyPr/>
          <a:lstStyle/>
          <a:p>
            <a:pPr algn="ctr"/>
            <a:r>
              <a:rPr lang="nl-NL" dirty="0">
                <a:cs typeface="Calibri Light"/>
              </a:rPr>
              <a:t>Waarschuwingssignalen burn-out </a:t>
            </a:r>
            <a:endParaRPr lang="nl-NL" dirty="0"/>
          </a:p>
        </p:txBody>
      </p:sp>
      <p:sp>
        <p:nvSpPr>
          <p:cNvPr id="4" name="Tekstvak 3">
            <a:extLst>
              <a:ext uri="{FF2B5EF4-FFF2-40B4-BE49-F238E27FC236}">
                <a16:creationId xmlns:a16="http://schemas.microsoft.com/office/drawing/2014/main" id="{2B734292-B5AF-4B19-8382-72C15D5E15A5}"/>
              </a:ext>
            </a:extLst>
          </p:cNvPr>
          <p:cNvSpPr txBox="1"/>
          <p:nvPr/>
        </p:nvSpPr>
        <p:spPr>
          <a:xfrm>
            <a:off x="2990486" y="1658527"/>
            <a:ext cx="3438378" cy="400110"/>
          </a:xfrm>
          <a:prstGeom prst="rect">
            <a:avLst/>
          </a:prstGeom>
          <a:noFill/>
        </p:spPr>
        <p:txBody>
          <a:bodyPr wrap="square" rtlCol="0">
            <a:spAutoFit/>
          </a:bodyPr>
          <a:lstStyle/>
          <a:p>
            <a:pPr>
              <a:buNone/>
            </a:pPr>
            <a:r>
              <a:rPr lang="nl-NL" sz="2000" b="1" dirty="0">
                <a:cs typeface="Calibri"/>
              </a:rPr>
              <a:t>Fysiek</a:t>
            </a:r>
            <a:endParaRPr lang="nl-NL" sz="2000" dirty="0">
              <a:cs typeface="Calibri"/>
            </a:endParaRPr>
          </a:p>
        </p:txBody>
      </p:sp>
      <p:sp>
        <p:nvSpPr>
          <p:cNvPr id="5" name="Tekstvak 4">
            <a:extLst>
              <a:ext uri="{FF2B5EF4-FFF2-40B4-BE49-F238E27FC236}">
                <a16:creationId xmlns:a16="http://schemas.microsoft.com/office/drawing/2014/main" id="{CE1A31EB-E991-4152-A5E1-A29C38D2557F}"/>
              </a:ext>
            </a:extLst>
          </p:cNvPr>
          <p:cNvSpPr txBox="1"/>
          <p:nvPr/>
        </p:nvSpPr>
        <p:spPr>
          <a:xfrm>
            <a:off x="2817058" y="2171247"/>
            <a:ext cx="4859215" cy="1631216"/>
          </a:xfrm>
          <a:prstGeom prst="rect">
            <a:avLst/>
          </a:prstGeom>
          <a:noFill/>
        </p:spPr>
        <p:txBody>
          <a:bodyPr wrap="square" rtlCol="0">
            <a:spAutoFit/>
          </a:bodyPr>
          <a:lstStyle/>
          <a:p>
            <a:pPr marL="457200" indent="-457200">
              <a:buFont typeface="Wingdings" panose="020B0604020202020204" pitchFamily="34" charset="0"/>
              <a:buChar char="Ø"/>
            </a:pPr>
            <a:r>
              <a:rPr lang="nl-NL" sz="2000" dirty="0">
                <a:cs typeface="Calibri"/>
              </a:rPr>
              <a:t>Vermoeidheid </a:t>
            </a:r>
          </a:p>
          <a:p>
            <a:pPr marL="457200" indent="-457200">
              <a:buFont typeface="Wingdings" panose="020B0604020202020204" pitchFamily="34" charset="0"/>
              <a:buChar char="Ø"/>
            </a:pPr>
            <a:r>
              <a:rPr lang="nl-NL" sz="2000" dirty="0">
                <a:cs typeface="Calibri"/>
              </a:rPr>
              <a:t>Hyperventilatie </a:t>
            </a:r>
          </a:p>
          <a:p>
            <a:pPr marL="457200" indent="-457200">
              <a:buFont typeface="Wingdings" panose="020B0604020202020204" pitchFamily="34" charset="0"/>
              <a:buChar char="Ø"/>
            </a:pPr>
            <a:r>
              <a:rPr lang="nl-NL" sz="2000" dirty="0">
                <a:cs typeface="Calibri"/>
              </a:rPr>
              <a:t>Spierpijn in nek, schouder of rug</a:t>
            </a:r>
          </a:p>
          <a:p>
            <a:pPr marL="457200" indent="-457200">
              <a:buFont typeface="Wingdings" panose="020B0604020202020204" pitchFamily="34" charset="0"/>
              <a:buChar char="Ø"/>
            </a:pPr>
            <a:r>
              <a:rPr lang="nl-NL" sz="2000" dirty="0">
                <a:cs typeface="Calibri"/>
              </a:rPr>
              <a:t>Hartkloppingen </a:t>
            </a:r>
          </a:p>
          <a:p>
            <a:pPr marL="457200" indent="-457200">
              <a:buFont typeface="Wingdings" panose="020B0604020202020204" pitchFamily="34" charset="0"/>
              <a:buChar char="Ø"/>
            </a:pPr>
            <a:r>
              <a:rPr lang="nl-NL" sz="2000" dirty="0">
                <a:cs typeface="Calibri"/>
              </a:rPr>
              <a:t>Duizeligheid</a:t>
            </a:r>
          </a:p>
        </p:txBody>
      </p:sp>
      <p:sp>
        <p:nvSpPr>
          <p:cNvPr id="6" name="Tekstvak 5">
            <a:extLst>
              <a:ext uri="{FF2B5EF4-FFF2-40B4-BE49-F238E27FC236}">
                <a16:creationId xmlns:a16="http://schemas.microsoft.com/office/drawing/2014/main" id="{C185E4E1-8E61-462B-B4F5-8EA3B5B84406}"/>
              </a:ext>
            </a:extLst>
          </p:cNvPr>
          <p:cNvSpPr txBox="1"/>
          <p:nvPr/>
        </p:nvSpPr>
        <p:spPr>
          <a:xfrm>
            <a:off x="1987064" y="4140317"/>
            <a:ext cx="4360985" cy="400110"/>
          </a:xfrm>
          <a:prstGeom prst="rect">
            <a:avLst/>
          </a:prstGeom>
          <a:noFill/>
        </p:spPr>
        <p:txBody>
          <a:bodyPr wrap="square" rtlCol="0">
            <a:spAutoFit/>
          </a:bodyPr>
          <a:lstStyle/>
          <a:p>
            <a:r>
              <a:rPr lang="nl-NL" sz="2000" b="1" dirty="0">
                <a:cs typeface="Calibri"/>
              </a:rPr>
              <a:t>Emotioneel</a:t>
            </a:r>
          </a:p>
        </p:txBody>
      </p:sp>
      <p:sp>
        <p:nvSpPr>
          <p:cNvPr id="7" name="Tekstvak 6">
            <a:extLst>
              <a:ext uri="{FF2B5EF4-FFF2-40B4-BE49-F238E27FC236}">
                <a16:creationId xmlns:a16="http://schemas.microsoft.com/office/drawing/2014/main" id="{8DE9B6BA-F83F-4B75-A12E-0E370DF3B7C3}"/>
              </a:ext>
            </a:extLst>
          </p:cNvPr>
          <p:cNvSpPr txBox="1"/>
          <p:nvPr/>
        </p:nvSpPr>
        <p:spPr>
          <a:xfrm>
            <a:off x="1987064" y="4679450"/>
            <a:ext cx="3024554" cy="1631216"/>
          </a:xfrm>
          <a:prstGeom prst="rect">
            <a:avLst/>
          </a:prstGeom>
          <a:noFill/>
        </p:spPr>
        <p:txBody>
          <a:bodyPr wrap="square" rtlCol="0">
            <a:spAutoFit/>
          </a:bodyPr>
          <a:lstStyle/>
          <a:p>
            <a:pPr marL="457200" indent="-457200">
              <a:buFont typeface="Wingdings" panose="020B0604020202020204" pitchFamily="34" charset="0"/>
              <a:buChar char="Ø"/>
            </a:pPr>
            <a:r>
              <a:rPr lang="nl-NL" sz="2000" dirty="0">
                <a:cs typeface="Calibri"/>
              </a:rPr>
              <a:t>Prikkelbaar </a:t>
            </a:r>
          </a:p>
          <a:p>
            <a:pPr marL="457200" indent="-457200">
              <a:buFont typeface="Wingdings" panose="020B0604020202020204" pitchFamily="34" charset="0"/>
              <a:buChar char="Ø"/>
            </a:pPr>
            <a:r>
              <a:rPr lang="nl-NL" sz="2000" dirty="0">
                <a:cs typeface="Calibri"/>
              </a:rPr>
              <a:t>Nerveus, gespannen </a:t>
            </a:r>
          </a:p>
          <a:p>
            <a:pPr marL="457200" indent="-457200">
              <a:buFont typeface="Wingdings" panose="020B0604020202020204" pitchFamily="34" charset="0"/>
              <a:buChar char="Ø"/>
            </a:pPr>
            <a:r>
              <a:rPr lang="nl-NL" sz="2000" dirty="0">
                <a:cs typeface="Calibri"/>
              </a:rPr>
              <a:t>Onrustig, opgejaagd </a:t>
            </a:r>
          </a:p>
          <a:p>
            <a:pPr marL="457200" indent="-457200">
              <a:buFont typeface="Wingdings" panose="020B0604020202020204" pitchFamily="34" charset="0"/>
              <a:buChar char="Ø"/>
            </a:pPr>
            <a:r>
              <a:rPr lang="nl-NL" sz="2000" dirty="0">
                <a:cs typeface="Calibri"/>
              </a:rPr>
              <a:t>Emotioneel instabiel </a:t>
            </a:r>
          </a:p>
          <a:p>
            <a:pPr marL="457200" indent="-457200">
              <a:buFont typeface="Wingdings" panose="020B0604020202020204" pitchFamily="34" charset="0"/>
              <a:buChar char="Ø"/>
            </a:pPr>
            <a:r>
              <a:rPr lang="nl-NL" sz="2000" dirty="0">
                <a:cs typeface="Calibri"/>
              </a:rPr>
              <a:t>Ontevreden</a:t>
            </a:r>
          </a:p>
        </p:txBody>
      </p:sp>
      <p:pic>
        <p:nvPicPr>
          <p:cNvPr id="10" name="Afbeelding 9">
            <a:extLst>
              <a:ext uri="{FF2B5EF4-FFF2-40B4-BE49-F238E27FC236}">
                <a16:creationId xmlns:a16="http://schemas.microsoft.com/office/drawing/2014/main" id="{5643466E-A27F-4A59-9FB5-431EBCD1D391}"/>
              </a:ext>
            </a:extLst>
          </p:cNvPr>
          <p:cNvPicPr>
            <a:picLocks noChangeAspect="1"/>
          </p:cNvPicPr>
          <p:nvPr/>
        </p:nvPicPr>
        <p:blipFill rotWithShape="1">
          <a:blip r:embed="rId2"/>
          <a:srcRect t="8915" b="44157"/>
          <a:stretch/>
        </p:blipFill>
        <p:spPr>
          <a:xfrm>
            <a:off x="5856849" y="4399405"/>
            <a:ext cx="5203067" cy="2191306"/>
          </a:xfrm>
          <a:prstGeom prst="rect">
            <a:avLst/>
          </a:prstGeom>
          <a:ln>
            <a:noFill/>
          </a:ln>
          <a:effectLst>
            <a:softEdge rad="112500"/>
          </a:effectLst>
        </p:spPr>
      </p:pic>
      <p:pic>
        <p:nvPicPr>
          <p:cNvPr id="12" name="Afbeelding 11">
            <a:extLst>
              <a:ext uri="{FF2B5EF4-FFF2-40B4-BE49-F238E27FC236}">
                <a16:creationId xmlns:a16="http://schemas.microsoft.com/office/drawing/2014/main" id="{1D50195B-88B6-4E39-A4B8-CE2A811B3247}"/>
              </a:ext>
            </a:extLst>
          </p:cNvPr>
          <p:cNvPicPr>
            <a:picLocks noChangeAspect="1"/>
          </p:cNvPicPr>
          <p:nvPr/>
        </p:nvPicPr>
        <p:blipFill>
          <a:blip r:embed="rId3"/>
          <a:stretch>
            <a:fillRect/>
          </a:stretch>
        </p:blipFill>
        <p:spPr>
          <a:xfrm>
            <a:off x="7876040" y="1789070"/>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1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1E4A55-6343-4CA1-B345-60135F44DAE0}"/>
              </a:ext>
            </a:extLst>
          </p:cNvPr>
          <p:cNvSpPr>
            <a:spLocks noGrp="1"/>
          </p:cNvSpPr>
          <p:nvPr>
            <p:ph type="title"/>
          </p:nvPr>
        </p:nvSpPr>
        <p:spPr/>
        <p:txBody>
          <a:bodyPr/>
          <a:lstStyle/>
          <a:p>
            <a:pPr algn="ctr"/>
            <a:r>
              <a:rPr lang="nl-NL" dirty="0">
                <a:cs typeface="Calibri Light"/>
              </a:rPr>
              <a:t>Waarschuwingssignalen burn-out, </a:t>
            </a:r>
            <a:r>
              <a:rPr lang="nl-NL" sz="3200" dirty="0">
                <a:cs typeface="Calibri Light"/>
              </a:rPr>
              <a:t>vervolg</a:t>
            </a:r>
            <a:endParaRPr lang="nl-NL" sz="3200" dirty="0"/>
          </a:p>
        </p:txBody>
      </p:sp>
      <p:sp>
        <p:nvSpPr>
          <p:cNvPr id="4" name="Tekstvak 3">
            <a:extLst>
              <a:ext uri="{FF2B5EF4-FFF2-40B4-BE49-F238E27FC236}">
                <a16:creationId xmlns:a16="http://schemas.microsoft.com/office/drawing/2014/main" id="{CE8E6438-F016-40FB-A1B1-7EE5447E261D}"/>
              </a:ext>
            </a:extLst>
          </p:cNvPr>
          <p:cNvSpPr txBox="1"/>
          <p:nvPr/>
        </p:nvSpPr>
        <p:spPr>
          <a:xfrm>
            <a:off x="1871003" y="1821223"/>
            <a:ext cx="3080824" cy="400110"/>
          </a:xfrm>
          <a:prstGeom prst="rect">
            <a:avLst/>
          </a:prstGeom>
          <a:noFill/>
        </p:spPr>
        <p:txBody>
          <a:bodyPr wrap="square" rtlCol="0">
            <a:spAutoFit/>
          </a:bodyPr>
          <a:lstStyle/>
          <a:p>
            <a:r>
              <a:rPr lang="nl-NL" sz="2000" b="1" dirty="0"/>
              <a:t>Mentaal:</a:t>
            </a:r>
            <a:r>
              <a:rPr lang="nl-NL" dirty="0"/>
              <a:t> </a:t>
            </a:r>
          </a:p>
        </p:txBody>
      </p:sp>
      <p:sp>
        <p:nvSpPr>
          <p:cNvPr id="6" name="Tekstvak 5">
            <a:extLst>
              <a:ext uri="{FF2B5EF4-FFF2-40B4-BE49-F238E27FC236}">
                <a16:creationId xmlns:a16="http://schemas.microsoft.com/office/drawing/2014/main" id="{F35B1D2D-EA3A-4BC5-A17B-E3EE182A803E}"/>
              </a:ext>
            </a:extLst>
          </p:cNvPr>
          <p:cNvSpPr txBox="1"/>
          <p:nvPr/>
        </p:nvSpPr>
        <p:spPr>
          <a:xfrm>
            <a:off x="1714795" y="2285181"/>
            <a:ext cx="3545058" cy="2246769"/>
          </a:xfrm>
          <a:prstGeom prst="rect">
            <a:avLst/>
          </a:prstGeom>
          <a:noFill/>
        </p:spPr>
        <p:txBody>
          <a:bodyPr wrap="square" rtlCol="0">
            <a:spAutoFit/>
          </a:bodyPr>
          <a:lstStyle/>
          <a:p>
            <a:pPr marL="285750" indent="-285750">
              <a:buFont typeface="Wingdings" panose="05000000000000000000" pitchFamily="2" charset="2"/>
              <a:buChar char="Ø"/>
            </a:pPr>
            <a:r>
              <a:rPr lang="nl-NL" sz="2000" dirty="0"/>
              <a:t>Concentratieproblemen </a:t>
            </a:r>
          </a:p>
          <a:p>
            <a:pPr marL="285750" indent="-285750">
              <a:buFont typeface="Wingdings" panose="05000000000000000000" pitchFamily="2" charset="2"/>
              <a:buChar char="Ø"/>
            </a:pPr>
            <a:r>
              <a:rPr lang="nl-NL" sz="2000" dirty="0"/>
              <a:t>Vergeetachtig </a:t>
            </a:r>
          </a:p>
          <a:p>
            <a:pPr marL="285750" indent="-285750">
              <a:buFont typeface="Wingdings" panose="05000000000000000000" pitchFamily="2" charset="2"/>
              <a:buChar char="Ø"/>
            </a:pPr>
            <a:r>
              <a:rPr lang="nl-NL" sz="2000" dirty="0"/>
              <a:t>Geen overzicht meer hebben</a:t>
            </a:r>
          </a:p>
          <a:p>
            <a:pPr marL="285750" indent="-285750">
              <a:buFont typeface="Wingdings" panose="05000000000000000000" pitchFamily="2" charset="2"/>
              <a:buChar char="Ø"/>
            </a:pPr>
            <a:r>
              <a:rPr lang="nl-NL" sz="2000" dirty="0"/>
              <a:t> Niet of moeilijk kunnen lezen </a:t>
            </a:r>
          </a:p>
          <a:p>
            <a:pPr marL="285750" indent="-285750">
              <a:buFont typeface="Wingdings" panose="05000000000000000000" pitchFamily="2" charset="2"/>
              <a:buChar char="Ø"/>
            </a:pPr>
            <a:r>
              <a:rPr lang="nl-NL" sz="2000" dirty="0"/>
              <a:t>Minder goed kunnen nadenken</a:t>
            </a:r>
            <a:r>
              <a:rPr lang="nl-NL" dirty="0"/>
              <a:t> </a:t>
            </a:r>
          </a:p>
        </p:txBody>
      </p:sp>
      <p:sp>
        <p:nvSpPr>
          <p:cNvPr id="7" name="Tekstvak 6">
            <a:extLst>
              <a:ext uri="{FF2B5EF4-FFF2-40B4-BE49-F238E27FC236}">
                <a16:creationId xmlns:a16="http://schemas.microsoft.com/office/drawing/2014/main" id="{C9ED4C03-C302-47E5-B8A0-810F539D9F82}"/>
              </a:ext>
            </a:extLst>
          </p:cNvPr>
          <p:cNvSpPr txBox="1"/>
          <p:nvPr/>
        </p:nvSpPr>
        <p:spPr>
          <a:xfrm>
            <a:off x="6358597" y="4001715"/>
            <a:ext cx="2757267" cy="400110"/>
          </a:xfrm>
          <a:prstGeom prst="rect">
            <a:avLst/>
          </a:prstGeom>
          <a:noFill/>
        </p:spPr>
        <p:txBody>
          <a:bodyPr wrap="square" rtlCol="0">
            <a:spAutoFit/>
          </a:bodyPr>
          <a:lstStyle/>
          <a:p>
            <a:r>
              <a:rPr lang="nl-NL" sz="2000" b="1" dirty="0"/>
              <a:t>Gedrag: </a:t>
            </a:r>
          </a:p>
        </p:txBody>
      </p:sp>
      <p:sp>
        <p:nvSpPr>
          <p:cNvPr id="8" name="Tekstvak 7">
            <a:extLst>
              <a:ext uri="{FF2B5EF4-FFF2-40B4-BE49-F238E27FC236}">
                <a16:creationId xmlns:a16="http://schemas.microsoft.com/office/drawing/2014/main" id="{AF93F61D-50DA-4D2B-B18C-36B979CF609B}"/>
              </a:ext>
            </a:extLst>
          </p:cNvPr>
          <p:cNvSpPr txBox="1"/>
          <p:nvPr/>
        </p:nvSpPr>
        <p:spPr>
          <a:xfrm>
            <a:off x="6358597" y="4531950"/>
            <a:ext cx="5951806" cy="1631216"/>
          </a:xfrm>
          <a:prstGeom prst="rect">
            <a:avLst/>
          </a:prstGeom>
          <a:noFill/>
        </p:spPr>
        <p:txBody>
          <a:bodyPr wrap="square" rtlCol="0">
            <a:spAutoFit/>
          </a:bodyPr>
          <a:lstStyle/>
          <a:p>
            <a:pPr>
              <a:buFont typeface="Wingdings" panose="020B0604020202020204" pitchFamily="34" charset="0"/>
              <a:buChar char="Ø"/>
            </a:pPr>
            <a:r>
              <a:rPr lang="nl-NL" sz="2000" dirty="0">
                <a:cs typeface="Calibri"/>
              </a:rPr>
              <a:t>Slecht slapen</a:t>
            </a:r>
          </a:p>
          <a:p>
            <a:pPr>
              <a:buFont typeface="Wingdings" panose="020B0604020202020204" pitchFamily="34" charset="0"/>
              <a:buChar char="Ø"/>
            </a:pPr>
            <a:r>
              <a:rPr lang="nl-NL" sz="2000" dirty="0">
                <a:cs typeface="Calibri"/>
              </a:rPr>
              <a:t> Piekeren</a:t>
            </a:r>
          </a:p>
          <a:p>
            <a:pPr>
              <a:buFont typeface="Wingdings" panose="020B0604020202020204" pitchFamily="34" charset="0"/>
              <a:buChar char="Ø"/>
            </a:pPr>
            <a:r>
              <a:rPr lang="nl-NL" sz="2000" dirty="0">
                <a:cs typeface="Calibri"/>
              </a:rPr>
              <a:t> Het werk niet los kunnen laten</a:t>
            </a:r>
          </a:p>
          <a:p>
            <a:pPr>
              <a:buFont typeface="Wingdings" panose="020B0604020202020204" pitchFamily="34" charset="0"/>
              <a:buChar char="Ø"/>
            </a:pPr>
            <a:r>
              <a:rPr lang="nl-NL" sz="2000" dirty="0">
                <a:cs typeface="Calibri"/>
              </a:rPr>
              <a:t> Gebruik van koffie, alcohol om zich beter te voelen </a:t>
            </a:r>
          </a:p>
          <a:p>
            <a:pPr>
              <a:buFont typeface="Wingdings" panose="020B0604020202020204" pitchFamily="34" charset="0"/>
              <a:buChar char="Ø"/>
            </a:pPr>
            <a:r>
              <a:rPr lang="nl-NL" sz="2000" dirty="0">
                <a:cs typeface="Calibri"/>
              </a:rPr>
              <a:t>Ontkennen van de ernst van de klachten</a:t>
            </a:r>
          </a:p>
        </p:txBody>
      </p:sp>
      <p:pic>
        <p:nvPicPr>
          <p:cNvPr id="9" name="Afbeelding 8">
            <a:extLst>
              <a:ext uri="{FF2B5EF4-FFF2-40B4-BE49-F238E27FC236}">
                <a16:creationId xmlns:a16="http://schemas.microsoft.com/office/drawing/2014/main" id="{036B77CD-992F-4958-AF8E-59CEB5F9E9E3}"/>
              </a:ext>
            </a:extLst>
          </p:cNvPr>
          <p:cNvPicPr>
            <a:picLocks noChangeAspect="1"/>
          </p:cNvPicPr>
          <p:nvPr/>
        </p:nvPicPr>
        <p:blipFill>
          <a:blip r:embed="rId2"/>
          <a:stretch>
            <a:fillRect/>
          </a:stretch>
        </p:blipFill>
        <p:spPr>
          <a:xfrm>
            <a:off x="8785858" y="2068170"/>
            <a:ext cx="2857500" cy="2133600"/>
          </a:xfrm>
          <a:prstGeom prst="ellipse">
            <a:avLst/>
          </a:prstGeom>
          <a:ln>
            <a:noFill/>
          </a:ln>
          <a:effectLst>
            <a:softEdge rad="112500"/>
          </a:effectLst>
        </p:spPr>
      </p:pic>
      <p:pic>
        <p:nvPicPr>
          <p:cNvPr id="10" name="Afbeelding 9">
            <a:extLst>
              <a:ext uri="{FF2B5EF4-FFF2-40B4-BE49-F238E27FC236}">
                <a16:creationId xmlns:a16="http://schemas.microsoft.com/office/drawing/2014/main" id="{7E9D3EEE-A71A-4EF3-AF63-7A7141F86277}"/>
              </a:ext>
            </a:extLst>
          </p:cNvPr>
          <p:cNvPicPr>
            <a:picLocks noChangeAspect="1"/>
          </p:cNvPicPr>
          <p:nvPr/>
        </p:nvPicPr>
        <p:blipFill>
          <a:blip r:embed="rId3"/>
          <a:stretch>
            <a:fillRect/>
          </a:stretch>
        </p:blipFill>
        <p:spPr>
          <a:xfrm>
            <a:off x="3770140" y="4533857"/>
            <a:ext cx="1795389" cy="1791460"/>
          </a:xfrm>
          <a:prstGeom prst="ellipse">
            <a:avLst/>
          </a:prstGeom>
          <a:ln>
            <a:noFill/>
          </a:ln>
          <a:effectLst>
            <a:softEdge rad="112500"/>
          </a:effectLst>
        </p:spPr>
      </p:pic>
    </p:spTree>
    <p:extLst>
      <p:ext uri="{BB962C8B-B14F-4D97-AF65-F5344CB8AC3E}">
        <p14:creationId xmlns:p14="http://schemas.microsoft.com/office/powerpoint/2010/main" val="48993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8D39AF-BB15-4EFD-91C4-E893C8058DAB}"/>
              </a:ext>
            </a:extLst>
          </p:cNvPr>
          <p:cNvSpPr>
            <a:spLocks noGrp="1"/>
          </p:cNvSpPr>
          <p:nvPr>
            <p:ph type="title"/>
          </p:nvPr>
        </p:nvSpPr>
        <p:spPr/>
        <p:txBody>
          <a:bodyPr/>
          <a:lstStyle/>
          <a:p>
            <a:pPr algn="ctr"/>
            <a:r>
              <a:rPr lang="nl-NL" dirty="0">
                <a:cs typeface="Calibri Light"/>
              </a:rPr>
              <a:t>Persoonlijkheid</a:t>
            </a:r>
            <a:endParaRPr lang="nl-NL" dirty="0"/>
          </a:p>
        </p:txBody>
      </p:sp>
      <p:sp>
        <p:nvSpPr>
          <p:cNvPr id="3" name="Tijdelijke aanduiding voor inhoud 2">
            <a:extLst>
              <a:ext uri="{FF2B5EF4-FFF2-40B4-BE49-F238E27FC236}">
                <a16:creationId xmlns:a16="http://schemas.microsoft.com/office/drawing/2014/main" id="{8DCA1A8B-AEB5-4DD5-9D2E-AF55B6820FA6}"/>
              </a:ext>
            </a:extLst>
          </p:cNvPr>
          <p:cNvSpPr>
            <a:spLocks noGrp="1"/>
          </p:cNvSpPr>
          <p:nvPr>
            <p:ph idx="1"/>
          </p:nvPr>
        </p:nvSpPr>
        <p:spPr>
          <a:xfrm>
            <a:off x="2146496" y="1859192"/>
            <a:ext cx="10515600" cy="4351338"/>
          </a:xfrm>
        </p:spPr>
        <p:txBody>
          <a:bodyPr vert="horz" lIns="91440" tIns="45720" rIns="91440" bIns="45720" rtlCol="0" anchor="t">
            <a:normAutofit fontScale="92500" lnSpcReduction="20000"/>
          </a:bodyPr>
          <a:lstStyle/>
          <a:p>
            <a:pPr>
              <a:buFont typeface="Wingdings" panose="020B0604020202020204" pitchFamily="34" charset="0"/>
              <a:buChar char="Ø"/>
            </a:pPr>
            <a:r>
              <a:rPr lang="nl-NL" dirty="0">
                <a:cs typeface="Calibri"/>
              </a:rPr>
              <a:t>De belangrijkste stressoren vanuit je persoonlijkheid zijn:</a:t>
            </a:r>
            <a:endParaRPr lang="nl-NL" dirty="0"/>
          </a:p>
          <a:p>
            <a:pPr>
              <a:buFont typeface="Wingdings" panose="020B0604020202020204" pitchFamily="34" charset="0"/>
              <a:buChar char="Ø"/>
            </a:pPr>
            <a:r>
              <a:rPr lang="nl-NL" dirty="0">
                <a:cs typeface="Calibri"/>
              </a:rPr>
              <a:t> Sterk verantwoordelijkheidsgevoel </a:t>
            </a:r>
          </a:p>
          <a:p>
            <a:pPr>
              <a:buFont typeface="Wingdings" panose="020B0604020202020204" pitchFamily="34" charset="0"/>
              <a:buChar char="Ø"/>
            </a:pPr>
            <a:r>
              <a:rPr lang="nl-NL" dirty="0">
                <a:cs typeface="Calibri"/>
              </a:rPr>
              <a:t>Geen ‘nee’ kunnen zeggen </a:t>
            </a:r>
          </a:p>
          <a:p>
            <a:pPr>
              <a:buFont typeface="Wingdings" panose="020B0604020202020204" pitchFamily="34" charset="0"/>
              <a:buChar char="Ø"/>
            </a:pPr>
            <a:r>
              <a:rPr lang="nl-NL" dirty="0">
                <a:cs typeface="Calibri"/>
              </a:rPr>
              <a:t>Perfectionisme, de lat hoog leggen </a:t>
            </a:r>
          </a:p>
          <a:p>
            <a:pPr>
              <a:buFont typeface="Wingdings" panose="020B0604020202020204" pitchFamily="34" charset="0"/>
              <a:buChar char="Ø"/>
            </a:pPr>
            <a:r>
              <a:rPr lang="nl-NL" dirty="0">
                <a:cs typeface="Calibri"/>
              </a:rPr>
              <a:t>Loyaal en altijd vriendelijk </a:t>
            </a:r>
          </a:p>
          <a:p>
            <a:pPr>
              <a:buFont typeface="Wingdings" panose="020B0604020202020204" pitchFamily="34" charset="0"/>
              <a:buChar char="Ø"/>
            </a:pPr>
            <a:r>
              <a:rPr lang="nl-NL" dirty="0">
                <a:cs typeface="Calibri"/>
              </a:rPr>
              <a:t>Populair en communicatief sterk Burn-out? </a:t>
            </a:r>
          </a:p>
          <a:p>
            <a:pPr>
              <a:buFont typeface="Wingdings" panose="020B0604020202020204" pitchFamily="34" charset="0"/>
              <a:buChar char="Ø"/>
            </a:pPr>
            <a:r>
              <a:rPr lang="nl-NL" dirty="0">
                <a:cs typeface="Calibri"/>
              </a:rPr>
              <a:t> Jezelf wegcijferen en altijd klaar staan voor anderen </a:t>
            </a:r>
          </a:p>
          <a:p>
            <a:pPr>
              <a:buFont typeface="Wingdings" panose="020B0604020202020204" pitchFamily="34" charset="0"/>
              <a:buChar char="Ø"/>
            </a:pPr>
            <a:r>
              <a:rPr lang="nl-NL" dirty="0">
                <a:cs typeface="Calibri"/>
              </a:rPr>
              <a:t>Camoufleren en overcompenseren </a:t>
            </a:r>
          </a:p>
          <a:p>
            <a:pPr>
              <a:buFont typeface="Wingdings" panose="020B0604020202020204" pitchFamily="34" charset="0"/>
              <a:buChar char="Ø"/>
            </a:pPr>
            <a:r>
              <a:rPr lang="nl-NL" dirty="0">
                <a:cs typeface="Calibri"/>
              </a:rPr>
              <a:t>Keihard voor jezelf zijn en je zwakte niet laten zien </a:t>
            </a:r>
          </a:p>
          <a:p>
            <a:pPr>
              <a:buFont typeface="Wingdings" panose="020B0604020202020204" pitchFamily="34" charset="0"/>
              <a:buChar char="Ø"/>
            </a:pPr>
            <a:r>
              <a:rPr lang="nl-NL" dirty="0">
                <a:cs typeface="Calibri"/>
              </a:rPr>
              <a:t>Conflict mijdend gedrag</a:t>
            </a:r>
          </a:p>
        </p:txBody>
      </p:sp>
      <p:pic>
        <p:nvPicPr>
          <p:cNvPr id="4" name="Afbeelding 3">
            <a:extLst>
              <a:ext uri="{FF2B5EF4-FFF2-40B4-BE49-F238E27FC236}">
                <a16:creationId xmlns:a16="http://schemas.microsoft.com/office/drawing/2014/main" id="{8112940E-AF31-46FA-B28E-46B8C9897ADF}"/>
              </a:ext>
            </a:extLst>
          </p:cNvPr>
          <p:cNvPicPr>
            <a:picLocks noChangeAspect="1"/>
          </p:cNvPicPr>
          <p:nvPr/>
        </p:nvPicPr>
        <p:blipFill>
          <a:blip r:embed="rId3"/>
          <a:stretch>
            <a:fillRect/>
          </a:stretch>
        </p:blipFill>
        <p:spPr>
          <a:xfrm>
            <a:off x="9414087" y="5106573"/>
            <a:ext cx="2777913" cy="1853572"/>
          </a:xfrm>
          <a:prstGeom prst="ellipse">
            <a:avLst/>
          </a:prstGeom>
          <a:ln>
            <a:noFill/>
          </a:ln>
          <a:effectLst>
            <a:softEdge rad="112500"/>
          </a:effectLst>
        </p:spPr>
      </p:pic>
    </p:spTree>
    <p:extLst>
      <p:ext uri="{BB962C8B-B14F-4D97-AF65-F5344CB8AC3E}">
        <p14:creationId xmlns:p14="http://schemas.microsoft.com/office/powerpoint/2010/main" val="32887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2246C-F901-4A69-A7B6-3EBA780F7C1A}"/>
              </a:ext>
            </a:extLst>
          </p:cNvPr>
          <p:cNvSpPr>
            <a:spLocks noGrp="1"/>
          </p:cNvSpPr>
          <p:nvPr>
            <p:ph type="title"/>
          </p:nvPr>
        </p:nvSpPr>
        <p:spPr/>
        <p:txBody>
          <a:bodyPr/>
          <a:lstStyle/>
          <a:p>
            <a:pPr algn="ctr"/>
            <a:r>
              <a:rPr lang="nl-NL" dirty="0">
                <a:cs typeface="Calibri Light"/>
              </a:rPr>
              <a:t>Wat kun je als docent doen?</a:t>
            </a:r>
            <a:endParaRPr lang="nl-NL" dirty="0"/>
          </a:p>
        </p:txBody>
      </p:sp>
      <p:sp>
        <p:nvSpPr>
          <p:cNvPr id="3" name="Tijdelijke aanduiding voor inhoud 2">
            <a:extLst>
              <a:ext uri="{FF2B5EF4-FFF2-40B4-BE49-F238E27FC236}">
                <a16:creationId xmlns:a16="http://schemas.microsoft.com/office/drawing/2014/main" id="{B0003296-41FF-451D-BCD4-2AA70B8BC41B}"/>
              </a:ext>
            </a:extLst>
          </p:cNvPr>
          <p:cNvSpPr>
            <a:spLocks noGrp="1"/>
          </p:cNvSpPr>
          <p:nvPr>
            <p:ph idx="1"/>
          </p:nvPr>
        </p:nvSpPr>
        <p:spPr>
          <a:xfrm>
            <a:off x="1698171" y="1825624"/>
            <a:ext cx="19055077" cy="9008435"/>
          </a:xfrm>
        </p:spPr>
        <p:txBody>
          <a:bodyPr/>
          <a:lstStyle/>
          <a:p>
            <a:pPr marL="0" indent="0">
              <a:buNone/>
            </a:pPr>
            <a:endParaRPr lang="nl-NL" dirty="0"/>
          </a:p>
          <a:p>
            <a:pPr marL="0" indent="0">
              <a:buNone/>
            </a:pPr>
            <a:endParaRPr lang="nl-NL" dirty="0"/>
          </a:p>
          <a:p>
            <a:pPr marL="0" indent="0">
              <a:buNone/>
            </a:pPr>
            <a:r>
              <a:rPr lang="nl-NL" dirty="0"/>
              <a:t>Wat denken jullie?</a:t>
            </a:r>
          </a:p>
        </p:txBody>
      </p:sp>
      <p:pic>
        <p:nvPicPr>
          <p:cNvPr id="3074" name="Picture 2" descr="Afbeeldingsresultaat voor discussie">
            <a:extLst>
              <a:ext uri="{FF2B5EF4-FFF2-40B4-BE49-F238E27FC236}">
                <a16:creationId xmlns:a16="http://schemas.microsoft.com/office/drawing/2014/main" id="{783E3C77-B2C2-4F7E-B1C5-556F6A45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933" y="3429000"/>
            <a:ext cx="5915790" cy="256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78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2246C-F901-4A69-A7B6-3EBA780F7C1A}"/>
              </a:ext>
            </a:extLst>
          </p:cNvPr>
          <p:cNvSpPr>
            <a:spLocks noGrp="1"/>
          </p:cNvSpPr>
          <p:nvPr>
            <p:ph type="title"/>
          </p:nvPr>
        </p:nvSpPr>
        <p:spPr>
          <a:xfrm>
            <a:off x="373966" y="500062"/>
            <a:ext cx="10515600" cy="1325563"/>
          </a:xfrm>
        </p:spPr>
        <p:txBody>
          <a:bodyPr/>
          <a:lstStyle/>
          <a:p>
            <a:pPr algn="ctr"/>
            <a:r>
              <a:rPr lang="nl-NL" dirty="0">
                <a:cs typeface="Calibri Light"/>
              </a:rPr>
              <a:t>Wat kun je als docent doen?</a:t>
            </a:r>
            <a:endParaRPr lang="nl-NL" dirty="0"/>
          </a:p>
        </p:txBody>
      </p:sp>
      <p:sp>
        <p:nvSpPr>
          <p:cNvPr id="3" name="Tijdelijke aanduiding voor inhoud 2">
            <a:extLst>
              <a:ext uri="{FF2B5EF4-FFF2-40B4-BE49-F238E27FC236}">
                <a16:creationId xmlns:a16="http://schemas.microsoft.com/office/drawing/2014/main" id="{B0003296-41FF-451D-BCD4-2AA70B8BC41B}"/>
              </a:ext>
            </a:extLst>
          </p:cNvPr>
          <p:cNvSpPr>
            <a:spLocks noGrp="1"/>
          </p:cNvSpPr>
          <p:nvPr>
            <p:ph idx="1"/>
          </p:nvPr>
        </p:nvSpPr>
        <p:spPr>
          <a:xfrm>
            <a:off x="2504048" y="1825625"/>
            <a:ext cx="8849751" cy="4351338"/>
          </a:xfrm>
        </p:spPr>
        <p:txBody>
          <a:bodyPr vert="horz" lIns="91440" tIns="45720" rIns="91440" bIns="45720" rtlCol="0" anchor="t">
            <a:normAutofit fontScale="92500" lnSpcReduction="20000"/>
          </a:bodyPr>
          <a:lstStyle/>
          <a:p>
            <a:endParaRPr lang="nl-NL" dirty="0"/>
          </a:p>
          <a:p>
            <a:r>
              <a:rPr lang="nl-NL" dirty="0"/>
              <a:t>Open in gesprek met je klas / student</a:t>
            </a:r>
          </a:p>
          <a:p>
            <a:endParaRPr lang="nl-NL" dirty="0">
              <a:cs typeface="Calibri"/>
            </a:endParaRPr>
          </a:p>
          <a:p>
            <a:r>
              <a:rPr lang="nl-NL" dirty="0">
                <a:cs typeface="Calibri"/>
              </a:rPr>
              <a:t>Ondersteuning in terugbrengen van balans</a:t>
            </a:r>
            <a:endParaRPr lang="nl-NL" dirty="0"/>
          </a:p>
          <a:p>
            <a:pPr marL="0" indent="0">
              <a:buNone/>
            </a:pPr>
            <a:endParaRPr lang="nl-NL" dirty="0">
              <a:cs typeface="Calibri"/>
            </a:endParaRPr>
          </a:p>
          <a:p>
            <a:r>
              <a:rPr lang="nl-NL" dirty="0"/>
              <a:t>Bureau tab / SAW</a:t>
            </a:r>
            <a:endParaRPr lang="nl-NL" dirty="0">
              <a:cs typeface="Calibri"/>
            </a:endParaRPr>
          </a:p>
          <a:p>
            <a:endParaRPr lang="nl-NL" dirty="0">
              <a:ea typeface="+mn-lt"/>
              <a:cs typeface="+mn-lt"/>
            </a:endParaRPr>
          </a:p>
          <a:p>
            <a:r>
              <a:rPr lang="nl-NL" dirty="0"/>
              <a:t>Zorgcoördinator / studenten service centrum </a:t>
            </a:r>
          </a:p>
          <a:p>
            <a:endParaRPr lang="nl-NL" dirty="0">
              <a:cs typeface="Calibri"/>
            </a:endParaRPr>
          </a:p>
          <a:p>
            <a:r>
              <a:rPr lang="nl-NL" dirty="0">
                <a:cs typeface="Calibri"/>
              </a:rPr>
              <a:t>Door verwijzen naar huisarts/ vraag advies aan bedrijfsarts</a:t>
            </a:r>
          </a:p>
        </p:txBody>
      </p:sp>
    </p:spTree>
    <p:extLst>
      <p:ext uri="{BB962C8B-B14F-4D97-AF65-F5344CB8AC3E}">
        <p14:creationId xmlns:p14="http://schemas.microsoft.com/office/powerpoint/2010/main" val="45660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CF74E-C2B6-476C-AAB7-BF2B6749CB34}"/>
              </a:ext>
            </a:extLst>
          </p:cNvPr>
          <p:cNvSpPr>
            <a:spLocks noGrp="1"/>
          </p:cNvSpPr>
          <p:nvPr>
            <p:ph type="title"/>
          </p:nvPr>
        </p:nvSpPr>
        <p:spPr/>
        <p:txBody>
          <a:bodyPr/>
          <a:lstStyle/>
          <a:p>
            <a:pPr algn="ctr"/>
            <a:r>
              <a:rPr lang="nl-NL" dirty="0">
                <a:cs typeface="Calibri Light"/>
              </a:rPr>
              <a:t>Zijn de doelen behaald?</a:t>
            </a:r>
            <a:endParaRPr lang="nl-NL" dirty="0"/>
          </a:p>
        </p:txBody>
      </p:sp>
      <p:sp>
        <p:nvSpPr>
          <p:cNvPr id="3" name="Tijdelijke aanduiding voor inhoud 2">
            <a:extLst>
              <a:ext uri="{FF2B5EF4-FFF2-40B4-BE49-F238E27FC236}">
                <a16:creationId xmlns:a16="http://schemas.microsoft.com/office/drawing/2014/main" id="{0D4BC1A6-B23E-4436-A51E-27F7430BC95C}"/>
              </a:ext>
            </a:extLst>
          </p:cNvPr>
          <p:cNvSpPr>
            <a:spLocks noGrp="1"/>
          </p:cNvSpPr>
          <p:nvPr>
            <p:ph idx="1"/>
          </p:nvPr>
        </p:nvSpPr>
        <p:spPr>
          <a:xfrm>
            <a:off x="2180492" y="1853760"/>
            <a:ext cx="8821615" cy="4351338"/>
          </a:xfrm>
        </p:spPr>
        <p:txBody>
          <a:bodyPr vert="horz" lIns="91440" tIns="45720" rIns="91440" bIns="45720" rtlCol="0" anchor="t">
            <a:normAutofit/>
          </a:bodyPr>
          <a:lstStyle/>
          <a:p>
            <a:pPr marL="457200" indent="-457200">
              <a:buFont typeface="Wingdings,Sans-Serif" panose="020B0604020202020204" pitchFamily="34" charset="0"/>
              <a:buChar char="v"/>
            </a:pPr>
            <a:r>
              <a:rPr lang="nl-NL" dirty="0">
                <a:cs typeface="Calibri"/>
              </a:rPr>
              <a:t>Weet je wat het begrip "burn-out" inhoudt </a:t>
            </a:r>
            <a:endParaRPr lang="en-US" dirty="0">
              <a:cs typeface="Calibri"/>
            </a:endParaRPr>
          </a:p>
          <a:p>
            <a:pPr marL="457200" indent="-457200">
              <a:buFont typeface="Wingdings,Sans-Serif" panose="020B0604020202020204" pitchFamily="34" charset="0"/>
              <a:buChar char="v"/>
            </a:pPr>
            <a:r>
              <a:rPr lang="nl-NL" dirty="0">
                <a:cs typeface="Calibri"/>
              </a:rPr>
              <a:t>Weet je hoe dit leeft onder de jongere (MBO) studenten</a:t>
            </a:r>
            <a:endParaRPr lang="en-US" dirty="0">
              <a:cs typeface="Calibri"/>
            </a:endParaRPr>
          </a:p>
          <a:p>
            <a:pPr marL="457200" indent="-457200">
              <a:buFont typeface="Wingdings,Sans-Serif" panose="020B0604020202020204" pitchFamily="34" charset="0"/>
              <a:buChar char="v"/>
            </a:pPr>
            <a:r>
              <a:rPr lang="nl-NL" dirty="0">
                <a:cs typeface="Calibri"/>
              </a:rPr>
              <a:t>Weet je wat de symptomen van een burn-out </a:t>
            </a:r>
            <a:endParaRPr lang="en-US" dirty="0">
              <a:cs typeface="Calibri"/>
            </a:endParaRPr>
          </a:p>
          <a:p>
            <a:pPr marL="457200" indent="-457200">
              <a:buFont typeface="Wingdings,Sans-Serif" panose="020B0604020202020204" pitchFamily="34" charset="0"/>
              <a:buChar char="v"/>
            </a:pPr>
            <a:r>
              <a:rPr lang="nl-NL" dirty="0">
                <a:cs typeface="Calibri"/>
              </a:rPr>
              <a:t>Heb je handvatten gekregen voor jouw dagelijkse praktijk </a:t>
            </a:r>
            <a:endParaRPr lang="en-US" dirty="0">
              <a:cs typeface="Calibri"/>
            </a:endParaRPr>
          </a:p>
          <a:p>
            <a:endParaRPr lang="nl-NL" dirty="0">
              <a:cs typeface="Calibri"/>
            </a:endParaRPr>
          </a:p>
        </p:txBody>
      </p:sp>
    </p:spTree>
    <p:extLst>
      <p:ext uri="{BB962C8B-B14F-4D97-AF65-F5344CB8AC3E}">
        <p14:creationId xmlns:p14="http://schemas.microsoft.com/office/powerpoint/2010/main" val="277848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post its">
            <a:extLst>
              <a:ext uri="{FF2B5EF4-FFF2-40B4-BE49-F238E27FC236}">
                <a16:creationId xmlns:a16="http://schemas.microsoft.com/office/drawing/2014/main" id="{AC2A7581-CA81-4720-81FC-6793D9C8E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5374"/>
            <a:ext cx="12192000" cy="79578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E7B7547-3921-4BE8-82ED-835B6DD64D23}"/>
              </a:ext>
            </a:extLst>
          </p:cNvPr>
          <p:cNvSpPr>
            <a:spLocks noGrp="1"/>
          </p:cNvSpPr>
          <p:nvPr>
            <p:ph type="title"/>
          </p:nvPr>
        </p:nvSpPr>
        <p:spPr>
          <a:xfrm>
            <a:off x="4229100" y="690976"/>
            <a:ext cx="3733800" cy="1325563"/>
          </a:xfrm>
          <a:solidFill>
            <a:srgbClr val="FFFF00"/>
          </a:solidFill>
        </p:spPr>
        <p:txBody>
          <a:bodyPr/>
          <a:lstStyle/>
          <a:p>
            <a:r>
              <a:rPr lang="nl-NL" b="1" dirty="0"/>
              <a:t>Waar sta je nu? </a:t>
            </a:r>
          </a:p>
        </p:txBody>
      </p:sp>
      <p:sp>
        <p:nvSpPr>
          <p:cNvPr id="3" name="Tijdelijke aanduiding voor inhoud 2">
            <a:extLst>
              <a:ext uri="{FF2B5EF4-FFF2-40B4-BE49-F238E27FC236}">
                <a16:creationId xmlns:a16="http://schemas.microsoft.com/office/drawing/2014/main" id="{9AB5D6C7-4147-45EC-9BE7-2C4F863A8F70}"/>
              </a:ext>
            </a:extLst>
          </p:cNvPr>
          <p:cNvSpPr>
            <a:spLocks noGrp="1"/>
          </p:cNvSpPr>
          <p:nvPr>
            <p:ph idx="1"/>
          </p:nvPr>
        </p:nvSpPr>
        <p:spPr>
          <a:xfrm>
            <a:off x="1744394" y="4656406"/>
            <a:ext cx="9609406" cy="1510618"/>
          </a:xfrm>
        </p:spPr>
        <p:txBody>
          <a:bodyPr>
            <a:normAutofit/>
          </a:bodyPr>
          <a:lstStyle/>
          <a:p>
            <a:pPr marL="0" indent="0">
              <a:buNone/>
            </a:pPr>
            <a:endParaRPr lang="nl-NL" sz="4000" dirty="0"/>
          </a:p>
          <a:p>
            <a:r>
              <a:rPr lang="nl-NL" sz="4000" b="1" dirty="0"/>
              <a:t>Vragen / opmerkingen?</a:t>
            </a:r>
          </a:p>
        </p:txBody>
      </p:sp>
      <p:sp>
        <p:nvSpPr>
          <p:cNvPr id="4" name="Tekstvak 3">
            <a:extLst>
              <a:ext uri="{FF2B5EF4-FFF2-40B4-BE49-F238E27FC236}">
                <a16:creationId xmlns:a16="http://schemas.microsoft.com/office/drawing/2014/main" id="{363F7232-F0D9-4AFE-B218-EC9FC364D5A8}"/>
              </a:ext>
            </a:extLst>
          </p:cNvPr>
          <p:cNvSpPr txBox="1"/>
          <p:nvPr/>
        </p:nvSpPr>
        <p:spPr>
          <a:xfrm>
            <a:off x="1842868" y="2869809"/>
            <a:ext cx="4754880" cy="707886"/>
          </a:xfrm>
          <a:prstGeom prst="rect">
            <a:avLst/>
          </a:prstGeom>
          <a:noFill/>
        </p:spPr>
        <p:txBody>
          <a:bodyPr wrap="square" rtlCol="0">
            <a:spAutoFit/>
          </a:bodyPr>
          <a:lstStyle/>
          <a:p>
            <a:r>
              <a:rPr lang="nl-NL" sz="4000" b="1" dirty="0"/>
              <a:t>Geleerd?</a:t>
            </a:r>
          </a:p>
        </p:txBody>
      </p:sp>
    </p:spTree>
    <p:extLst>
      <p:ext uri="{BB962C8B-B14F-4D97-AF65-F5344CB8AC3E}">
        <p14:creationId xmlns:p14="http://schemas.microsoft.com/office/powerpoint/2010/main" val="398594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56707EC-D167-4FD3-98B2-1F8410053403}"/>
              </a:ext>
            </a:extLst>
          </p:cNvPr>
          <p:cNvPicPr>
            <a:picLocks noChangeAspect="1"/>
          </p:cNvPicPr>
          <p:nvPr/>
        </p:nvPicPr>
        <p:blipFill>
          <a:blip r:embed="rId2"/>
          <a:stretch>
            <a:fillRect/>
          </a:stretch>
        </p:blipFill>
        <p:spPr>
          <a:xfrm>
            <a:off x="2787932" y="1516136"/>
            <a:ext cx="7071277" cy="508101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itel 1">
            <a:extLst>
              <a:ext uri="{FF2B5EF4-FFF2-40B4-BE49-F238E27FC236}">
                <a16:creationId xmlns:a16="http://schemas.microsoft.com/office/drawing/2014/main" id="{BD4EAB4A-690B-4A94-98C4-AF42D6C25D03}"/>
              </a:ext>
            </a:extLst>
          </p:cNvPr>
          <p:cNvSpPr>
            <a:spLocks noGrp="1"/>
          </p:cNvSpPr>
          <p:nvPr>
            <p:ph type="title"/>
          </p:nvPr>
        </p:nvSpPr>
        <p:spPr/>
        <p:txBody>
          <a:bodyPr/>
          <a:lstStyle/>
          <a:p>
            <a:pPr algn="ctr"/>
            <a:r>
              <a:rPr lang="nl-NL" b="1" dirty="0"/>
              <a:t>Feedback </a:t>
            </a:r>
          </a:p>
        </p:txBody>
      </p:sp>
    </p:spTree>
    <p:extLst>
      <p:ext uri="{BB962C8B-B14F-4D97-AF65-F5344CB8AC3E}">
        <p14:creationId xmlns:p14="http://schemas.microsoft.com/office/powerpoint/2010/main" val="3842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F703BD-95EF-46D5-B2D1-E149555A8E24}"/>
              </a:ext>
            </a:extLst>
          </p:cNvPr>
          <p:cNvSpPr>
            <a:spLocks noGrp="1"/>
          </p:cNvSpPr>
          <p:nvPr>
            <p:ph type="title"/>
          </p:nvPr>
        </p:nvSpPr>
        <p:spPr>
          <a:xfrm>
            <a:off x="2118360" y="481831"/>
            <a:ext cx="10515600" cy="1325563"/>
          </a:xfrm>
        </p:spPr>
        <p:txBody>
          <a:bodyPr/>
          <a:lstStyle/>
          <a:p>
            <a:r>
              <a:rPr lang="nl-NL" dirty="0"/>
              <a:t>Inhoud </a:t>
            </a:r>
          </a:p>
        </p:txBody>
      </p:sp>
      <p:sp>
        <p:nvSpPr>
          <p:cNvPr id="3" name="Tijdelijke aanduiding voor inhoud 2">
            <a:extLst>
              <a:ext uri="{FF2B5EF4-FFF2-40B4-BE49-F238E27FC236}">
                <a16:creationId xmlns:a16="http://schemas.microsoft.com/office/drawing/2014/main" id="{13A1C727-0117-4855-8980-FAF86BB3518F}"/>
              </a:ext>
            </a:extLst>
          </p:cNvPr>
          <p:cNvSpPr>
            <a:spLocks noGrp="1"/>
          </p:cNvSpPr>
          <p:nvPr>
            <p:ph idx="1"/>
          </p:nvPr>
        </p:nvSpPr>
        <p:spPr>
          <a:xfrm>
            <a:off x="2118360" y="1924099"/>
            <a:ext cx="10515600" cy="4351338"/>
          </a:xfrm>
        </p:spPr>
        <p:txBody>
          <a:bodyPr>
            <a:normAutofit fontScale="92500" lnSpcReduction="20000"/>
          </a:bodyPr>
          <a:lstStyle/>
          <a:p>
            <a:r>
              <a:rPr lang="nl-NL" dirty="0">
                <a:solidFill>
                  <a:srgbClr val="000000"/>
                </a:solidFill>
              </a:rPr>
              <a:t>Voorstellen</a:t>
            </a:r>
          </a:p>
          <a:p>
            <a:r>
              <a:rPr lang="nl-NL" dirty="0">
                <a:solidFill>
                  <a:srgbClr val="000000"/>
                </a:solidFill>
              </a:rPr>
              <a:t>Schaal</a:t>
            </a:r>
          </a:p>
          <a:p>
            <a:r>
              <a:rPr lang="nl-NL" dirty="0" err="1">
                <a:solidFill>
                  <a:srgbClr val="000000"/>
                </a:solidFill>
              </a:rPr>
              <a:t>Mentimeter</a:t>
            </a:r>
            <a:endParaRPr lang="nl-NL" dirty="0">
              <a:solidFill>
                <a:srgbClr val="000000"/>
              </a:solidFill>
            </a:endParaRPr>
          </a:p>
          <a:p>
            <a:r>
              <a:rPr lang="nl-NL" dirty="0">
                <a:solidFill>
                  <a:srgbClr val="000000"/>
                </a:solidFill>
              </a:rPr>
              <a:t>Wat is een burn-out?</a:t>
            </a:r>
          </a:p>
          <a:p>
            <a:r>
              <a:rPr lang="nl-NL" dirty="0">
                <a:solidFill>
                  <a:srgbClr val="000000"/>
                </a:solidFill>
              </a:rPr>
              <a:t>In het nieuws</a:t>
            </a:r>
          </a:p>
          <a:p>
            <a:r>
              <a:rPr lang="nl-NL" dirty="0">
                <a:solidFill>
                  <a:srgbClr val="000000"/>
                </a:solidFill>
              </a:rPr>
              <a:t>Enquête eigen studenten</a:t>
            </a:r>
          </a:p>
          <a:p>
            <a:r>
              <a:rPr lang="nl-NL" dirty="0">
                <a:solidFill>
                  <a:srgbClr val="000000"/>
                </a:solidFill>
              </a:rPr>
              <a:t>Registratielijst  </a:t>
            </a:r>
          </a:p>
          <a:p>
            <a:r>
              <a:rPr lang="nl-NL" dirty="0">
                <a:solidFill>
                  <a:srgbClr val="000000"/>
                </a:solidFill>
              </a:rPr>
              <a:t>Symptomen burn-out</a:t>
            </a:r>
          </a:p>
          <a:p>
            <a:r>
              <a:rPr lang="nl-NL" dirty="0">
                <a:solidFill>
                  <a:srgbClr val="000000"/>
                </a:solidFill>
              </a:rPr>
              <a:t>Wat kun je doen als docent?</a:t>
            </a:r>
          </a:p>
          <a:p>
            <a:r>
              <a:rPr lang="nl-NL" dirty="0">
                <a:solidFill>
                  <a:srgbClr val="000000"/>
                </a:solidFill>
              </a:rPr>
              <a:t>Afsluiting en feedback</a:t>
            </a:r>
          </a:p>
          <a:p>
            <a:endParaRPr lang="nl-NL" dirty="0"/>
          </a:p>
        </p:txBody>
      </p:sp>
      <p:pic>
        <p:nvPicPr>
          <p:cNvPr id="4" name="Afbeelding 3">
            <a:extLst>
              <a:ext uri="{FF2B5EF4-FFF2-40B4-BE49-F238E27FC236}">
                <a16:creationId xmlns:a16="http://schemas.microsoft.com/office/drawing/2014/main" id="{B5BC8C1B-7554-49EF-A857-02CA50FA183F}"/>
              </a:ext>
            </a:extLst>
          </p:cNvPr>
          <p:cNvPicPr>
            <a:picLocks noChangeAspect="1"/>
          </p:cNvPicPr>
          <p:nvPr/>
        </p:nvPicPr>
        <p:blipFill>
          <a:blip r:embed="rId2"/>
          <a:stretch>
            <a:fillRect/>
          </a:stretch>
        </p:blipFill>
        <p:spPr>
          <a:xfrm>
            <a:off x="6736930" y="365125"/>
            <a:ext cx="4840644" cy="5060119"/>
          </a:xfrm>
          <a:prstGeom prst="rect">
            <a:avLst/>
          </a:prstGeom>
        </p:spPr>
      </p:pic>
    </p:spTree>
    <p:extLst>
      <p:ext uri="{BB962C8B-B14F-4D97-AF65-F5344CB8AC3E}">
        <p14:creationId xmlns:p14="http://schemas.microsoft.com/office/powerpoint/2010/main" val="149939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AEC3A-FE65-46C1-AC43-8F9CAF310A77}"/>
              </a:ext>
            </a:extLst>
          </p:cNvPr>
          <p:cNvSpPr>
            <a:spLocks noGrp="1"/>
          </p:cNvSpPr>
          <p:nvPr>
            <p:ph type="title"/>
          </p:nvPr>
        </p:nvSpPr>
        <p:spPr/>
        <p:txBody>
          <a:bodyPr/>
          <a:lstStyle/>
          <a:p>
            <a:pPr algn="ctr"/>
            <a:r>
              <a:rPr lang="nl-NL" dirty="0"/>
              <a:t>Doelen</a:t>
            </a:r>
          </a:p>
        </p:txBody>
      </p:sp>
      <p:sp>
        <p:nvSpPr>
          <p:cNvPr id="3" name="Tijdelijke aanduiding voor inhoud 2">
            <a:extLst>
              <a:ext uri="{FF2B5EF4-FFF2-40B4-BE49-F238E27FC236}">
                <a16:creationId xmlns:a16="http://schemas.microsoft.com/office/drawing/2014/main" id="{843D4997-9CFC-48C9-98A1-62E072792FEF}"/>
              </a:ext>
            </a:extLst>
          </p:cNvPr>
          <p:cNvSpPr>
            <a:spLocks noGrp="1"/>
          </p:cNvSpPr>
          <p:nvPr>
            <p:ph idx="1"/>
          </p:nvPr>
        </p:nvSpPr>
        <p:spPr>
          <a:xfrm>
            <a:off x="2301240" y="1952234"/>
            <a:ext cx="9445283" cy="4351338"/>
          </a:xfrm>
        </p:spPr>
        <p:txBody>
          <a:bodyPr vert="horz" lIns="91440" tIns="45720" rIns="91440" bIns="45720" rtlCol="0" anchor="t">
            <a:normAutofit/>
          </a:bodyPr>
          <a:lstStyle/>
          <a:p>
            <a:r>
              <a:rPr lang="nl-NL" dirty="0">
                <a:cs typeface="Calibri"/>
              </a:rPr>
              <a:t>Na deze workshop:</a:t>
            </a:r>
          </a:p>
          <a:p>
            <a:pPr marL="0" indent="0">
              <a:buNone/>
            </a:pPr>
            <a:endParaRPr lang="nl-NL" dirty="0">
              <a:cs typeface="Calibri"/>
            </a:endParaRPr>
          </a:p>
          <a:p>
            <a:pPr marL="457200" indent="-457200">
              <a:buFont typeface="Wingdings" panose="020B0604020202020204" pitchFamily="34" charset="0"/>
              <a:buChar char="v"/>
            </a:pPr>
            <a:r>
              <a:rPr lang="nl-NL" dirty="0">
                <a:cs typeface="Calibri"/>
              </a:rPr>
              <a:t>Weet je wat het begrip "burn-out" inhoudt </a:t>
            </a:r>
          </a:p>
          <a:p>
            <a:pPr marL="457200" indent="-457200">
              <a:buFont typeface="Wingdings" panose="020B0604020202020204" pitchFamily="34" charset="0"/>
              <a:buChar char="v"/>
            </a:pPr>
            <a:r>
              <a:rPr lang="nl-NL" dirty="0">
                <a:cs typeface="Calibri"/>
              </a:rPr>
              <a:t>Weet je hoe dit leeft onder de jongere (MBO) studenten</a:t>
            </a:r>
          </a:p>
          <a:p>
            <a:pPr marL="457200" indent="-457200">
              <a:buFont typeface="Wingdings" panose="020B0604020202020204" pitchFamily="34" charset="0"/>
              <a:buChar char="v"/>
            </a:pPr>
            <a:r>
              <a:rPr lang="nl-NL" dirty="0">
                <a:cs typeface="Calibri"/>
              </a:rPr>
              <a:t>Weet je wat de symptomen van een burn-out </a:t>
            </a:r>
          </a:p>
          <a:p>
            <a:pPr marL="457200" indent="-457200">
              <a:buFont typeface="Wingdings" panose="020B0604020202020204" pitchFamily="34" charset="0"/>
              <a:buChar char="v"/>
            </a:pPr>
            <a:r>
              <a:rPr lang="nl-NL" dirty="0">
                <a:cs typeface="Calibri"/>
              </a:rPr>
              <a:t>Heb je handvatten gekregen voor jouw dagelijkse praktijk </a:t>
            </a:r>
          </a:p>
          <a:p>
            <a:pPr marL="0" indent="0">
              <a:buNone/>
            </a:pPr>
            <a:endParaRPr lang="nl-NL" dirty="0">
              <a:cs typeface="Calibri"/>
            </a:endParaRPr>
          </a:p>
        </p:txBody>
      </p:sp>
    </p:spTree>
    <p:extLst>
      <p:ext uri="{BB962C8B-B14F-4D97-AF65-F5344CB8AC3E}">
        <p14:creationId xmlns:p14="http://schemas.microsoft.com/office/powerpoint/2010/main" val="86852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post its">
            <a:extLst>
              <a:ext uri="{FF2B5EF4-FFF2-40B4-BE49-F238E27FC236}">
                <a16:creationId xmlns:a16="http://schemas.microsoft.com/office/drawing/2014/main" id="{AC2A7581-CA81-4720-81FC-6793D9C8E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5374"/>
            <a:ext cx="12192000" cy="79578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E7B7547-3921-4BE8-82ED-835B6DD64D23}"/>
              </a:ext>
            </a:extLst>
          </p:cNvPr>
          <p:cNvSpPr>
            <a:spLocks noGrp="1"/>
          </p:cNvSpPr>
          <p:nvPr>
            <p:ph type="title"/>
          </p:nvPr>
        </p:nvSpPr>
        <p:spPr>
          <a:xfrm>
            <a:off x="4034497" y="899696"/>
            <a:ext cx="4123006" cy="1325563"/>
          </a:xfrm>
          <a:solidFill>
            <a:srgbClr val="FFFF00"/>
          </a:solidFill>
        </p:spPr>
        <p:txBody>
          <a:bodyPr/>
          <a:lstStyle/>
          <a:p>
            <a:pPr algn="ctr"/>
            <a:r>
              <a:rPr lang="nl-NL" b="1" dirty="0"/>
              <a:t>Waar sta je nu? </a:t>
            </a:r>
          </a:p>
        </p:txBody>
      </p:sp>
    </p:spTree>
    <p:extLst>
      <p:ext uri="{BB962C8B-B14F-4D97-AF65-F5344CB8AC3E}">
        <p14:creationId xmlns:p14="http://schemas.microsoft.com/office/powerpoint/2010/main" val="28282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gebrand">
            <a:extLst>
              <a:ext uri="{FF2B5EF4-FFF2-40B4-BE49-F238E27FC236}">
                <a16:creationId xmlns:a16="http://schemas.microsoft.com/office/drawing/2014/main" id="{EC281EC7-EBB1-4538-AA2F-542F092C9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74"/>
          <a:stretch/>
        </p:blipFill>
        <p:spPr bwMode="auto">
          <a:xfrm>
            <a:off x="0" y="0"/>
            <a:ext cx="12191980" cy="6857990"/>
          </a:xfrm>
          <a:prstGeom prst="rect">
            <a:avLst/>
          </a:prstGeom>
          <a:solidFill>
            <a:srgbClr val="92D050"/>
          </a:solidFill>
        </p:spPr>
      </p:pic>
      <p:sp>
        <p:nvSpPr>
          <p:cNvPr id="6" name="Tekstvak 5">
            <a:extLst>
              <a:ext uri="{FF2B5EF4-FFF2-40B4-BE49-F238E27FC236}">
                <a16:creationId xmlns:a16="http://schemas.microsoft.com/office/drawing/2014/main" id="{BA37EC0E-8BEE-4952-8A0C-BB0236CB47F0}"/>
              </a:ext>
            </a:extLst>
          </p:cNvPr>
          <p:cNvSpPr txBox="1"/>
          <p:nvPr/>
        </p:nvSpPr>
        <p:spPr>
          <a:xfrm>
            <a:off x="783326" y="268490"/>
            <a:ext cx="10625328" cy="769441"/>
          </a:xfrm>
          <a:prstGeom prst="rect">
            <a:avLst/>
          </a:prstGeom>
          <a:noFill/>
        </p:spPr>
        <p:txBody>
          <a:bodyPr wrap="square" rtlCol="0">
            <a:spAutoFit/>
          </a:bodyPr>
          <a:lstStyle/>
          <a:p>
            <a:pPr algn="ctr"/>
            <a:r>
              <a:rPr lang="nl-NL" sz="4400" dirty="0">
                <a:latin typeface="+mj-lt"/>
              </a:rPr>
              <a:t>Waar denk je aan bij het woord BURN-OUT?</a:t>
            </a:r>
          </a:p>
        </p:txBody>
      </p:sp>
      <p:sp>
        <p:nvSpPr>
          <p:cNvPr id="7" name="Tekstvak 6">
            <a:extLst>
              <a:ext uri="{FF2B5EF4-FFF2-40B4-BE49-F238E27FC236}">
                <a16:creationId xmlns:a16="http://schemas.microsoft.com/office/drawing/2014/main" id="{6D2E2770-F765-4197-91C9-4497B5E9F332}"/>
              </a:ext>
            </a:extLst>
          </p:cNvPr>
          <p:cNvSpPr txBox="1"/>
          <p:nvPr/>
        </p:nvSpPr>
        <p:spPr>
          <a:xfrm>
            <a:off x="8952932" y="6220178"/>
            <a:ext cx="2811439" cy="369332"/>
          </a:xfrm>
          <a:prstGeom prst="rect">
            <a:avLst/>
          </a:prstGeom>
          <a:noFill/>
        </p:spPr>
        <p:txBody>
          <a:bodyPr wrap="square" rtlCol="0" anchor="t">
            <a:spAutoFit/>
          </a:bodyPr>
          <a:lstStyle/>
          <a:p>
            <a:endParaRPr lang="nl-NL" dirty="0">
              <a:cs typeface="Calibri"/>
            </a:endParaRPr>
          </a:p>
        </p:txBody>
      </p:sp>
      <p:sp>
        <p:nvSpPr>
          <p:cNvPr id="2" name="Tekstvak 1">
            <a:extLst>
              <a:ext uri="{FF2B5EF4-FFF2-40B4-BE49-F238E27FC236}">
                <a16:creationId xmlns:a16="http://schemas.microsoft.com/office/drawing/2014/main" id="{1DC7EFE7-8B96-4A40-AED8-AD339F4B56BA}"/>
              </a:ext>
            </a:extLst>
          </p:cNvPr>
          <p:cNvSpPr txBox="1"/>
          <p:nvPr/>
        </p:nvSpPr>
        <p:spPr>
          <a:xfrm>
            <a:off x="8452757" y="574493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dirty="0">
                <a:cs typeface="Calibri"/>
              </a:rPr>
              <a:t>www.menti.com</a:t>
            </a:r>
          </a:p>
        </p:txBody>
      </p:sp>
      <p:sp>
        <p:nvSpPr>
          <p:cNvPr id="3" name="Tekstvak 2">
            <a:extLst>
              <a:ext uri="{FF2B5EF4-FFF2-40B4-BE49-F238E27FC236}">
                <a16:creationId xmlns:a16="http://schemas.microsoft.com/office/drawing/2014/main" id="{98A433F9-FA00-4821-903E-73F944B80291}"/>
              </a:ext>
            </a:extLst>
          </p:cNvPr>
          <p:cNvSpPr txBox="1"/>
          <p:nvPr/>
        </p:nvSpPr>
        <p:spPr>
          <a:xfrm>
            <a:off x="8395607" y="6166757"/>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rgbClr val="FA2B5C"/>
                </a:solidFill>
                <a:latin typeface="Gill Sans MT"/>
                <a:cs typeface="Arial"/>
                <a:hlinkClick r:id="rId3"/>
              </a:rPr>
              <a:t>https://www.mentimeter.com/app</a:t>
            </a:r>
            <a:endParaRPr lang="nl-NL"/>
          </a:p>
        </p:txBody>
      </p:sp>
    </p:spTree>
    <p:extLst>
      <p:ext uri="{BB962C8B-B14F-4D97-AF65-F5344CB8AC3E}">
        <p14:creationId xmlns:p14="http://schemas.microsoft.com/office/powerpoint/2010/main" val="931680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1A75F3-3E2F-4BC9-A41D-C24DCB7C25B7}"/>
              </a:ext>
            </a:extLst>
          </p:cNvPr>
          <p:cNvSpPr>
            <a:spLocks noGrp="1"/>
          </p:cNvSpPr>
          <p:nvPr>
            <p:ph type="title"/>
          </p:nvPr>
        </p:nvSpPr>
        <p:spPr/>
        <p:txBody>
          <a:bodyPr/>
          <a:lstStyle/>
          <a:p>
            <a:pPr algn="ctr"/>
            <a:r>
              <a:rPr lang="nl-NL" dirty="0">
                <a:cs typeface="Calibri Light"/>
              </a:rPr>
              <a:t>Waarom deze Workshop? </a:t>
            </a:r>
            <a:endParaRPr lang="nl-NL" dirty="0"/>
          </a:p>
        </p:txBody>
      </p:sp>
      <p:sp>
        <p:nvSpPr>
          <p:cNvPr id="3" name="Tijdelijke aanduiding voor inhoud 2">
            <a:extLst>
              <a:ext uri="{FF2B5EF4-FFF2-40B4-BE49-F238E27FC236}">
                <a16:creationId xmlns:a16="http://schemas.microsoft.com/office/drawing/2014/main" id="{281E2C26-6E4A-41FA-ACE6-DC61D60000EE}"/>
              </a:ext>
            </a:extLst>
          </p:cNvPr>
          <p:cNvSpPr>
            <a:spLocks noGrp="1"/>
          </p:cNvSpPr>
          <p:nvPr>
            <p:ph idx="1"/>
          </p:nvPr>
        </p:nvSpPr>
        <p:spPr>
          <a:xfrm>
            <a:off x="1645920" y="2759903"/>
            <a:ext cx="9886784" cy="3007851"/>
          </a:xfrm>
        </p:spPr>
        <p:txBody>
          <a:bodyPr vert="horz" lIns="91440" tIns="45720" rIns="91440" bIns="45720" rtlCol="0" anchor="t">
            <a:normAutofit/>
          </a:bodyPr>
          <a:lstStyle/>
          <a:p>
            <a:pPr marL="0" indent="0">
              <a:buNone/>
            </a:pPr>
            <a:r>
              <a:rPr lang="nl-NL" dirty="0">
                <a:cs typeface="Calibri"/>
                <a:hlinkClick r:id="rId2"/>
              </a:rPr>
              <a:t>Een korte impressie</a:t>
            </a:r>
            <a:endParaRPr lang="nl-NL" dirty="0">
              <a:cs typeface="Calibri"/>
            </a:endParaRPr>
          </a:p>
        </p:txBody>
      </p:sp>
    </p:spTree>
    <p:extLst>
      <p:ext uri="{BB962C8B-B14F-4D97-AF65-F5344CB8AC3E}">
        <p14:creationId xmlns:p14="http://schemas.microsoft.com/office/powerpoint/2010/main" val="4004733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63DC6C-EB6B-4BBA-9175-E8866D41AEFC}"/>
              </a:ext>
            </a:extLst>
          </p:cNvPr>
          <p:cNvSpPr>
            <a:spLocks noGrp="1"/>
          </p:cNvSpPr>
          <p:nvPr>
            <p:ph type="title"/>
          </p:nvPr>
        </p:nvSpPr>
        <p:spPr/>
        <p:txBody>
          <a:bodyPr/>
          <a:lstStyle/>
          <a:p>
            <a:pPr algn="ctr"/>
            <a:r>
              <a:rPr lang="nl-NL" dirty="0">
                <a:cs typeface="Calibri Light"/>
              </a:rPr>
              <a:t>Definitie van een Burn-out</a:t>
            </a:r>
            <a:endParaRPr lang="nl-NL" dirty="0"/>
          </a:p>
        </p:txBody>
      </p:sp>
      <p:sp>
        <p:nvSpPr>
          <p:cNvPr id="3" name="Tijdelijke aanduiding voor inhoud 2">
            <a:extLst>
              <a:ext uri="{FF2B5EF4-FFF2-40B4-BE49-F238E27FC236}">
                <a16:creationId xmlns:a16="http://schemas.microsoft.com/office/drawing/2014/main" id="{1CE4E9EF-8057-4EA9-BBA1-04DBFE322F12}"/>
              </a:ext>
            </a:extLst>
          </p:cNvPr>
          <p:cNvSpPr>
            <a:spLocks noGrp="1"/>
          </p:cNvSpPr>
          <p:nvPr>
            <p:ph idx="1"/>
          </p:nvPr>
        </p:nvSpPr>
        <p:spPr>
          <a:xfrm>
            <a:off x="1288952" y="1690688"/>
            <a:ext cx="9614095" cy="4351338"/>
          </a:xfrm>
        </p:spPr>
        <p:txBody>
          <a:bodyPr vert="horz" lIns="91440" tIns="45720" rIns="91440" bIns="45720" rtlCol="0" anchor="t">
            <a:normAutofit/>
          </a:bodyPr>
          <a:lstStyle/>
          <a:p>
            <a:pPr marL="0" indent="0">
              <a:buNone/>
            </a:pPr>
            <a:r>
              <a:rPr lang="nl-NL" dirty="0">
                <a:cs typeface="Calibri"/>
              </a:rPr>
              <a:t>"Burn-out is een stoornis die wordt gekenmerkt door gevoelens van </a:t>
            </a:r>
            <a:r>
              <a:rPr lang="nl-NL" b="1" dirty="0">
                <a:cs typeface="Calibri"/>
              </a:rPr>
              <a:t>uitputting</a:t>
            </a:r>
            <a:r>
              <a:rPr lang="nl-NL" dirty="0">
                <a:cs typeface="Calibri"/>
              </a:rPr>
              <a:t> van lichaam, geest en ziel. Hij ontstaat vaak in een periode van </a:t>
            </a:r>
            <a:r>
              <a:rPr lang="nl-NL" b="1" dirty="0">
                <a:cs typeface="Calibri"/>
              </a:rPr>
              <a:t>extreme stress</a:t>
            </a:r>
            <a:r>
              <a:rPr lang="nl-NL" dirty="0">
                <a:cs typeface="Calibri"/>
              </a:rPr>
              <a:t>, na zeer ingrijpende gebeurtenissen (life events) of gebeurtenissen die kort na elkaar plaats hebben gevonden </a:t>
            </a:r>
            <a:r>
              <a:rPr lang="nl-NL" b="1" dirty="0">
                <a:cs typeface="Calibri"/>
              </a:rPr>
              <a:t>zonder</a:t>
            </a:r>
            <a:r>
              <a:rPr lang="nl-NL" dirty="0">
                <a:cs typeface="Calibri"/>
              </a:rPr>
              <a:t> dat er een fase van </a:t>
            </a:r>
            <a:r>
              <a:rPr lang="nl-NL" b="1" dirty="0">
                <a:cs typeface="Calibri"/>
              </a:rPr>
              <a:t>herstel</a:t>
            </a:r>
            <a:r>
              <a:rPr lang="nl-NL" dirty="0">
                <a:cs typeface="Calibri"/>
              </a:rPr>
              <a:t> heeft kunnen optreden. Degene die aan een burn-out gaat lijden heeft vaak de neiging om in perioden van stress juist </a:t>
            </a:r>
            <a:r>
              <a:rPr lang="nl-NL" b="1" dirty="0">
                <a:cs typeface="Calibri"/>
              </a:rPr>
              <a:t>door te gaan</a:t>
            </a:r>
            <a:r>
              <a:rPr lang="nl-NL" dirty="0">
                <a:cs typeface="Calibri"/>
              </a:rPr>
              <a:t> en </a:t>
            </a:r>
            <a:r>
              <a:rPr lang="nl-NL" b="1" dirty="0">
                <a:cs typeface="Calibri"/>
              </a:rPr>
              <a:t>onvoldoende aandacht aan zichzelf</a:t>
            </a:r>
            <a:r>
              <a:rPr lang="nl-NL" dirty="0">
                <a:cs typeface="Calibri"/>
              </a:rPr>
              <a:t> te besteden"</a:t>
            </a:r>
          </a:p>
          <a:p>
            <a:pPr marL="0" indent="0">
              <a:buNone/>
            </a:pPr>
            <a:endParaRPr lang="nl-NL" dirty="0">
              <a:cs typeface="Calibri"/>
            </a:endParaRPr>
          </a:p>
          <a:p>
            <a:pPr marL="0" indent="0">
              <a:buNone/>
            </a:pPr>
            <a:r>
              <a:rPr lang="nl-NL" i="1" dirty="0">
                <a:cs typeface="Calibri"/>
              </a:rPr>
              <a:t>Bron:  dr. M.M.A.</a:t>
            </a:r>
          </a:p>
        </p:txBody>
      </p:sp>
    </p:spTree>
    <p:extLst>
      <p:ext uri="{BB962C8B-B14F-4D97-AF65-F5344CB8AC3E}">
        <p14:creationId xmlns:p14="http://schemas.microsoft.com/office/powerpoint/2010/main" val="343569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D34CDA-4642-4869-B790-D0A80E6D7445}"/>
              </a:ext>
            </a:extLst>
          </p:cNvPr>
          <p:cNvSpPr>
            <a:spLocks noGrp="1"/>
          </p:cNvSpPr>
          <p:nvPr>
            <p:ph type="title"/>
          </p:nvPr>
        </p:nvSpPr>
        <p:spPr/>
        <p:txBody>
          <a:bodyPr/>
          <a:lstStyle/>
          <a:p>
            <a:pPr algn="ctr"/>
            <a:r>
              <a:rPr lang="nl-NL" dirty="0">
                <a:cs typeface="Calibri Light"/>
              </a:rPr>
              <a:t>Is burn-out hetzelfde als een depressie?</a:t>
            </a:r>
            <a:endParaRPr lang="nl-NL" dirty="0"/>
          </a:p>
        </p:txBody>
      </p:sp>
      <p:sp>
        <p:nvSpPr>
          <p:cNvPr id="3" name="Tijdelijke aanduiding voor inhoud 2">
            <a:extLst>
              <a:ext uri="{FF2B5EF4-FFF2-40B4-BE49-F238E27FC236}">
                <a16:creationId xmlns:a16="http://schemas.microsoft.com/office/drawing/2014/main" id="{07959F51-82F5-403E-8320-2801FECC8FF4}"/>
              </a:ext>
            </a:extLst>
          </p:cNvPr>
          <p:cNvSpPr>
            <a:spLocks noGrp="1"/>
          </p:cNvSpPr>
          <p:nvPr>
            <p:ph idx="1"/>
          </p:nvPr>
        </p:nvSpPr>
        <p:spPr>
          <a:xfrm>
            <a:off x="1999371" y="2020660"/>
            <a:ext cx="8193258" cy="4351338"/>
          </a:xfrm>
        </p:spPr>
        <p:txBody>
          <a:bodyPr vert="horz" lIns="91440" tIns="45720" rIns="91440" bIns="45720" rtlCol="0" anchor="t">
            <a:normAutofit/>
          </a:bodyPr>
          <a:lstStyle/>
          <a:p>
            <a:r>
              <a:rPr lang="nl-NL" dirty="0">
                <a:cs typeface="Calibri"/>
              </a:rPr>
              <a:t>Bij burn-out                     energiestoornis (uitputting) </a:t>
            </a:r>
          </a:p>
          <a:p>
            <a:endParaRPr lang="nl-NL" dirty="0">
              <a:cs typeface="Calibri"/>
            </a:endParaRPr>
          </a:p>
          <a:p>
            <a:r>
              <a:rPr lang="nl-NL" dirty="0">
                <a:cs typeface="Calibri"/>
              </a:rPr>
              <a:t>Depressie                       stemmingsstoornis  </a:t>
            </a:r>
            <a:endParaRPr lang="nl-NL" dirty="0"/>
          </a:p>
        </p:txBody>
      </p:sp>
      <p:sp>
        <p:nvSpPr>
          <p:cNvPr id="4" name="Pijl: rechts 3">
            <a:extLst>
              <a:ext uri="{FF2B5EF4-FFF2-40B4-BE49-F238E27FC236}">
                <a16:creationId xmlns:a16="http://schemas.microsoft.com/office/drawing/2014/main" id="{9658C807-2400-4355-B14B-EE59BA19D5D5}"/>
              </a:ext>
            </a:extLst>
          </p:cNvPr>
          <p:cNvSpPr/>
          <p:nvPr/>
        </p:nvSpPr>
        <p:spPr>
          <a:xfrm>
            <a:off x="3932825" y="3053225"/>
            <a:ext cx="1495479" cy="37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Pijl: rechts 4">
            <a:extLst>
              <a:ext uri="{FF2B5EF4-FFF2-40B4-BE49-F238E27FC236}">
                <a16:creationId xmlns:a16="http://schemas.microsoft.com/office/drawing/2014/main" id="{9409C322-5E82-44EC-B504-D6453F7EE764}"/>
              </a:ext>
            </a:extLst>
          </p:cNvPr>
          <p:cNvSpPr/>
          <p:nvPr/>
        </p:nvSpPr>
        <p:spPr>
          <a:xfrm>
            <a:off x="4202589" y="2020660"/>
            <a:ext cx="1332194" cy="389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92796294"/>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1867</Words>
  <Application>Microsoft Office PowerPoint</Application>
  <PresentationFormat>Breedbeeld</PresentationFormat>
  <Paragraphs>356</Paragraphs>
  <Slides>29</Slides>
  <Notes>3</Notes>
  <HiddenSlides>0</HiddenSlides>
  <MMClips>1</MMClips>
  <ScaleCrop>false</ScaleCrop>
  <HeadingPairs>
    <vt:vector size="6" baseType="variant">
      <vt:variant>
        <vt:lpstr>Gebruikte lettertypen</vt:lpstr>
      </vt:variant>
      <vt:variant>
        <vt:i4>11</vt:i4>
      </vt:variant>
      <vt:variant>
        <vt:lpstr>Thema</vt:lpstr>
      </vt:variant>
      <vt:variant>
        <vt:i4>1</vt:i4>
      </vt:variant>
      <vt:variant>
        <vt:lpstr>Diatitels</vt:lpstr>
      </vt:variant>
      <vt:variant>
        <vt:i4>29</vt:i4>
      </vt:variant>
    </vt:vector>
  </HeadingPairs>
  <TitlesOfParts>
    <vt:vector size="41" baseType="lpstr">
      <vt:lpstr>Arial</vt:lpstr>
      <vt:lpstr>Berlin Sans FB</vt:lpstr>
      <vt:lpstr>Calibri</vt:lpstr>
      <vt:lpstr>Calibri Light</vt:lpstr>
      <vt:lpstr>Gill Sans MT</vt:lpstr>
      <vt:lpstr>Helvetica Neue</vt:lpstr>
      <vt:lpstr>Helvetica Neue LT W02_55 Roman</vt:lpstr>
      <vt:lpstr>inherit</vt:lpstr>
      <vt:lpstr>Times New Roman</vt:lpstr>
      <vt:lpstr>Wingdings</vt:lpstr>
      <vt:lpstr>Wingdings,Sans-Serif</vt:lpstr>
      <vt:lpstr>Kantoorthema</vt:lpstr>
      <vt:lpstr>Under pressure </vt:lpstr>
      <vt:lpstr>Welkom op de workshop “Under Pressure" </vt:lpstr>
      <vt:lpstr>Inhoud </vt:lpstr>
      <vt:lpstr>Doelen</vt:lpstr>
      <vt:lpstr>Waar sta je nu? </vt:lpstr>
      <vt:lpstr>PowerPoint-presentatie</vt:lpstr>
      <vt:lpstr>Waarom deze Workshop? </vt:lpstr>
      <vt:lpstr>Definitie van een Burn-out</vt:lpstr>
      <vt:lpstr>Is burn-out hetzelfde als een depressie?</vt:lpstr>
      <vt:lpstr>De feiten……</vt:lpstr>
      <vt:lpstr>Enquête:</vt:lpstr>
      <vt:lpstr>Wat is volgens jou een burn-out?</vt:lpstr>
      <vt:lpstr>Heb jij zelf wel eens burn-out verschijnselen gehad?</vt:lpstr>
      <vt:lpstr>Wat zou een burn-out kunnen veroorzaken bij jou of jouw leeftijdsgenoten?</vt:lpstr>
      <vt:lpstr>Hoeveel stress ervaar jij thuis en op school? Op een schaal van 1 tot 10 waarin 10 extreem veel stress en is en 1 geen enkele stress. </vt:lpstr>
      <vt:lpstr>Hoeveel stress ervaar jij in je sociale leven?</vt:lpstr>
      <vt:lpstr>Zorgen social-media zoals snapchat en instagram er wel eens voor dat jij je onzeker voelt?</vt:lpstr>
      <vt:lpstr>Stel jij ziet een leeftijdsgenootje met burn-out verschijnselen. Zou jij dan met hem of haar daarover in gesprek gaan?</vt:lpstr>
      <vt:lpstr>Hoe groot denk jij dat de kans is dat jij zelf een burn-out zou krijgen?</vt:lpstr>
      <vt:lpstr>Is er bij jou op het MBO wel eens aandacht besteed aan dit onderwerp?</vt:lpstr>
      <vt:lpstr>Registratielijst</vt:lpstr>
      <vt:lpstr>Waarschuwingssignalen burn-out </vt:lpstr>
      <vt:lpstr>Waarschuwingssignalen burn-out, vervolg</vt:lpstr>
      <vt:lpstr>Persoonlijkheid</vt:lpstr>
      <vt:lpstr>Wat kun je als docent doen?</vt:lpstr>
      <vt:lpstr>Wat kun je als docent doen?</vt:lpstr>
      <vt:lpstr>Zijn de doelen behaald?</vt:lpstr>
      <vt:lpstr>Waar sta je nu? </vt:lpstr>
      <vt:lpstr>Feedback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Jetty de Vries - van Slooten</dc:creator>
  <cp:lastModifiedBy>Roelien van der Glas</cp:lastModifiedBy>
  <cp:revision>576</cp:revision>
  <dcterms:created xsi:type="dcterms:W3CDTF">2012-07-30T23:35:21Z</dcterms:created>
  <dcterms:modified xsi:type="dcterms:W3CDTF">2018-11-09T11:17:02Z</dcterms:modified>
</cp:coreProperties>
</file>